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44"/>
  </p:notesMasterIdLst>
  <p:handoutMasterIdLst>
    <p:handoutMasterId r:id="rId45"/>
  </p:handoutMasterIdLst>
  <p:sldIdLst>
    <p:sldId id="257" r:id="rId8"/>
    <p:sldId id="256"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91" r:id="rId41"/>
    <p:sldId id="289" r:id="rId42"/>
    <p:sldId id="290" r:id="rId43"/>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7000B"/>
    <a:srgbClr val="E28189"/>
    <a:srgbClr val="ED6D00"/>
    <a:srgbClr val="F28944"/>
    <a:srgbClr val="404040"/>
    <a:srgbClr val="151515"/>
    <a:srgbClr val="575756"/>
    <a:srgbClr val="FFFFFF"/>
    <a:srgbClr val="DD4654"/>
    <a:srgbClr val="F3D2D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6390" autoAdjust="0"/>
  </p:normalViewPr>
  <p:slideViewPr>
    <p:cSldViewPr snapToGrid="0" snapToObjects="1">
      <p:cViewPr varScale="1">
        <p:scale>
          <a:sx n="60" d="100"/>
          <a:sy n="60" d="100"/>
        </p:scale>
        <p:origin x="1056" y="7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79" d="100"/>
          <a:sy n="79" d="100"/>
        </p:scale>
        <p:origin x="3114" y="96"/>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viewProps" Target="view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theme" Target="theme/theme1.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presProps" Target="presProps.xml"/><Relationship Id="rId20" Type="http://schemas.openxmlformats.org/officeDocument/2006/relationships/slide" Target="slides/slide13.xml"/><Relationship Id="rId41" Type="http://schemas.openxmlformats.org/officeDocument/2006/relationships/slide" Target="slides/slide34.xml"/><Relationship Id="rId1" Type="http://schemas.openxmlformats.org/officeDocument/2006/relationships/customXml" Target="../customXml/item1.xml"/><Relationship Id="rId6"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1/14/2021</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7957025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6952561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3679769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幻灯片图像占位符 11"/>
          <p:cNvSpPr>
            <a:spLocks noGrp="1" noRot="1" noChangeAspect="1"/>
          </p:cNvSpPr>
          <p:nvPr>
            <p:ph type="sldImg"/>
          </p:nvPr>
        </p:nvSpPr>
        <p:spPr>
          <a:xfrm>
            <a:off x="742950" y="717550"/>
            <a:ext cx="5557838" cy="3125788"/>
          </a:xfrm>
        </p:spPr>
      </p:sp>
      <p:sp>
        <p:nvSpPr>
          <p:cNvPr id="13" name="备注占位符 12"/>
          <p:cNvSpPr>
            <a:spLocks noGrp="1"/>
          </p:cNvSpPr>
          <p:nvPr>
            <p:ph type="body" idx="1"/>
          </p:nvPr>
        </p:nvSpPr>
        <p:spPr/>
        <p:txBody>
          <a:bodyPr/>
          <a:lstStyle/>
          <a:p>
            <a:r>
              <a:rPr dirty="0">
                <a:latin typeface="Huawei Sans" panose="020C0503030203020204" pitchFamily="34" charset="0"/>
              </a:rPr>
              <a:t>In addition to obtaining the IP address of </a:t>
            </a:r>
            <a:r>
              <a:rPr dirty="0" err="1">
                <a:latin typeface="Huawei Sans" panose="020C0503030203020204" pitchFamily="34" charset="0"/>
              </a:rPr>
              <a:t>iMaster</a:t>
            </a:r>
            <a:r>
              <a:rPr dirty="0">
                <a:latin typeface="Huawei Sans" panose="020C0503030203020204" pitchFamily="34" charset="0"/>
              </a:rPr>
              <a:t> NCE-Campus through DHCP, you can also manually specify the IP address of </a:t>
            </a:r>
            <a:r>
              <a:rPr dirty="0" err="1">
                <a:latin typeface="Huawei Sans" panose="020C0503030203020204" pitchFamily="34" charset="0"/>
              </a:rPr>
              <a:t>iMaster</a:t>
            </a:r>
            <a:r>
              <a:rPr dirty="0">
                <a:latin typeface="Huawei Sans" panose="020C0503030203020204" pitchFamily="34" charset="0"/>
              </a:rPr>
              <a:t> </a:t>
            </a:r>
            <a:r>
              <a:rPr dirty="0" smtClean="0">
                <a:latin typeface="Huawei Sans" panose="020C0503030203020204" pitchFamily="34" charset="0"/>
              </a:rPr>
              <a:t>NCE-Campus </a:t>
            </a:r>
            <a:r>
              <a:rPr dirty="0">
                <a:latin typeface="Huawei Sans" panose="020C0503030203020204" pitchFamily="34" charset="0"/>
              </a:rPr>
              <a:t>through the web system or CLI. On the CLI, you can run the </a:t>
            </a:r>
            <a:r>
              <a:rPr b="1" dirty="0">
                <a:latin typeface="Huawei Sans" panose="020C0503030203020204" pitchFamily="34" charset="0"/>
              </a:rPr>
              <a:t>agile controller host </a:t>
            </a:r>
            <a:r>
              <a:rPr i="1" dirty="0">
                <a:latin typeface="Huawei Sans" panose="020C0503030203020204" pitchFamily="34" charset="0"/>
              </a:rPr>
              <a:t>controller-</a:t>
            </a:r>
            <a:r>
              <a:rPr i="1" dirty="0" err="1">
                <a:latin typeface="Huawei Sans" panose="020C0503030203020204" pitchFamily="34" charset="0"/>
              </a:rPr>
              <a:t>ip</a:t>
            </a:r>
            <a:r>
              <a:rPr dirty="0">
                <a:latin typeface="Huawei Sans" panose="020C0503030203020204" pitchFamily="34" charset="0"/>
              </a:rPr>
              <a:t> </a:t>
            </a:r>
            <a:r>
              <a:rPr b="1" dirty="0">
                <a:latin typeface="Huawei Sans" panose="020C0503030203020204" pitchFamily="34" charset="0"/>
              </a:rPr>
              <a:t>port</a:t>
            </a:r>
            <a:r>
              <a:rPr dirty="0">
                <a:latin typeface="Huawei Sans" panose="020C0503030203020204" pitchFamily="34" charset="0"/>
              </a:rPr>
              <a:t> </a:t>
            </a:r>
            <a:r>
              <a:rPr i="1" dirty="0">
                <a:latin typeface="Huawei Sans" panose="020C0503030203020204" pitchFamily="34" charset="0"/>
              </a:rPr>
              <a:t>control-port</a:t>
            </a:r>
            <a:r>
              <a:rPr dirty="0">
                <a:latin typeface="Huawei Sans" panose="020C0503030203020204" pitchFamily="34" charset="0"/>
              </a:rPr>
              <a:t> command to manually specify the IP address of </a:t>
            </a:r>
            <a:r>
              <a:rPr dirty="0" err="1">
                <a:latin typeface="Huawei Sans" panose="020C0503030203020204" pitchFamily="34" charset="0"/>
              </a:rPr>
              <a:t>iMaster</a:t>
            </a:r>
            <a:r>
              <a:rPr dirty="0">
                <a:latin typeface="Huawei Sans" panose="020C0503030203020204" pitchFamily="34" charset="0"/>
              </a:rPr>
              <a:t> NCE-Campus.</a:t>
            </a:r>
            <a:endParaRPr lang="zh-CN" altLang="en-US" i="0" dirty="0">
              <a:latin typeface="Huawei Sans" panose="020C0503030203020204" pitchFamily="34" charset="0"/>
            </a:endParaRPr>
          </a:p>
        </p:txBody>
      </p:sp>
    </p:spTree>
    <p:extLst>
      <p:ext uri="{BB962C8B-B14F-4D97-AF65-F5344CB8AC3E}">
        <p14:creationId xmlns:p14="http://schemas.microsoft.com/office/powerpoint/2010/main" val="15595162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幻灯片图像占位符 11"/>
          <p:cNvSpPr>
            <a:spLocks noGrp="1" noRot="1" noChangeAspect="1"/>
          </p:cNvSpPr>
          <p:nvPr>
            <p:ph type="sldImg"/>
          </p:nvPr>
        </p:nvSpPr>
        <p:spPr>
          <a:xfrm>
            <a:off x="742950" y="717550"/>
            <a:ext cx="5557838" cy="3125788"/>
          </a:xfrm>
        </p:spPr>
      </p:sp>
      <p:sp>
        <p:nvSpPr>
          <p:cNvPr id="13" name="备注占位符 12"/>
          <p:cNvSpPr>
            <a:spLocks noGrp="1"/>
          </p:cNvSpPr>
          <p:nvPr>
            <p:ph type="body" idx="1"/>
          </p:nvPr>
        </p:nvSpPr>
        <p:spPr/>
        <p:txBody>
          <a:bodyPr/>
          <a:lstStyle/>
          <a:p>
            <a:endParaRPr lang="zh-CN" altLang="en-US" i="0" dirty="0">
              <a:latin typeface="Huawei Sans" panose="020C0503030203020204" pitchFamily="34" charset="0"/>
            </a:endParaRPr>
          </a:p>
        </p:txBody>
      </p:sp>
    </p:spTree>
    <p:extLst>
      <p:ext uri="{BB962C8B-B14F-4D97-AF65-F5344CB8AC3E}">
        <p14:creationId xmlns:p14="http://schemas.microsoft.com/office/powerpoint/2010/main" val="22745998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4278353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r>
              <a:rPr dirty="0">
                <a:latin typeface="Huawei Sans" panose="020C0503030203020204" pitchFamily="34" charset="0"/>
              </a:rPr>
              <a:t>After a subnet for an AP to go online is created, a VLANIF interface corresponding to the VLAN is created on AR2, the DHCP server function is enabled on the VLANIF interface, and DHCP </a:t>
            </a:r>
            <a:r>
              <a:rPr lang="en-US" dirty="0" smtClean="0">
                <a:latin typeface="Huawei Sans" panose="020C0503030203020204" pitchFamily="34" charset="0"/>
              </a:rPr>
              <a:t>Option148</a:t>
            </a:r>
            <a:r>
              <a:rPr dirty="0" smtClean="0">
                <a:latin typeface="Huawei Sans" panose="020C0503030203020204" pitchFamily="34" charset="0"/>
              </a:rPr>
              <a:t> </a:t>
            </a:r>
            <a:r>
              <a:rPr dirty="0">
                <a:latin typeface="Huawei Sans" panose="020C0503030203020204" pitchFamily="34" charset="0"/>
              </a:rPr>
              <a:t>is configured.</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19733842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r>
              <a:rPr dirty="0">
                <a:latin typeface="Huawei Sans" panose="020C0503030203020204" pitchFamily="34" charset="0"/>
              </a:rPr>
              <a:t>To ensure that AP2 can communicate with </a:t>
            </a:r>
            <a:r>
              <a:rPr dirty="0" err="1">
                <a:latin typeface="Huawei Sans" panose="020C0503030203020204" pitchFamily="34" charset="0"/>
              </a:rPr>
              <a:t>iMaster</a:t>
            </a:r>
            <a:r>
              <a:rPr dirty="0">
                <a:latin typeface="Huawei Sans" panose="020C0503030203020204" pitchFamily="34" charset="0"/>
              </a:rPr>
              <a:t> NCE-Campus after obtaining an IP address, configure SNAT on AR2 and use an ACL to limit the source IP address range to the subnet created for AP2 to go online. The ACL to be invoked can be configured in the ACL template in advance.</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24551008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r>
              <a:rPr>
                <a:latin typeface="Huawei Sans" panose="020C0503030203020204" pitchFamily="34" charset="0"/>
              </a:rPr>
              <a:t>AR2 connects to AP2 through a trunk interface. To ensure that AP2 can obtain an IP address, configure the trunk interface to allow packets from VLAN 10 to pass through.</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37786818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793823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70188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幻灯片图像占位符 9"/>
          <p:cNvSpPr>
            <a:spLocks noGrp="1" noRot="1" noChangeAspect="1"/>
          </p:cNvSpPr>
          <p:nvPr>
            <p:ph type="sldImg"/>
          </p:nvPr>
        </p:nvSpPr>
        <p:spPr>
          <a:xfrm>
            <a:off x="742950" y="717550"/>
            <a:ext cx="5557838" cy="3125788"/>
          </a:xfrm>
        </p:spPr>
      </p:sp>
      <p:sp>
        <p:nvSpPr>
          <p:cNvPr id="11" name="备注占位符 10"/>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4231219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r>
              <a:rPr>
                <a:latin typeface="Huawei Sans" panose="020C0503030203020204" pitchFamily="34" charset="0"/>
              </a:rPr>
              <a:t>To ensure that wireless terminals can properly perform DNS resolution and successfully initiate HTTP access, you need to configure the ACL that permits DNS traffic in advance and invoke the ACL in the default permit rule.</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15437092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5684301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522676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4876025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035505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144090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580826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4905140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0978690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117158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17923514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Check the cloud-managed device health, network health, and terminal packet loss rate.</a:t>
            </a:r>
            <a:endParaRPr lang="en-US" altLang="zh-CN" dirty="0" smtClean="0"/>
          </a:p>
          <a:p>
            <a:pPr marL="363538" lvl="1" indent="-187325"/>
            <a:r>
              <a:rPr lang="en-US" dirty="0" smtClean="0"/>
              <a:t>Cloud-managed device health score = (1 – Number of abnormal devices/Total number of devices) x 100</a:t>
            </a:r>
          </a:p>
          <a:p>
            <a:pPr marL="363538" lvl="1" indent="-187325"/>
            <a:r>
              <a:rPr lang="en-US" dirty="0" smtClean="0"/>
              <a:t>Network health score (Wi-Fi)/Radio health score = (1 – Number of abnormal radios/Total number of radios) x 100</a:t>
            </a:r>
            <a:endParaRPr lang="en-US" altLang="zh-CN" dirty="0" smtClean="0"/>
          </a:p>
          <a:p>
            <a:pPr marL="363538" lvl="1" indent="-187325"/>
            <a:r>
              <a:rPr lang="en-US" dirty="0" smtClean="0"/>
              <a:t>Network health score (WAN) = Average quality of all links at a site (</a:t>
            </a:r>
            <a:r>
              <a:rPr lang="en-US" altLang="zh-CN" dirty="0" smtClean="0"/>
              <a:t>SLQM:</a:t>
            </a:r>
            <a:r>
              <a:rPr lang="en-US" altLang="zh-CN" baseline="0" dirty="0" smtClean="0"/>
              <a:t> </a:t>
            </a:r>
            <a:r>
              <a:rPr lang="en-US" dirty="0" smtClean="0"/>
              <a:t>site link quality monitor) x 10</a:t>
            </a:r>
          </a:p>
          <a:p>
            <a:endParaRPr lang="en-US" altLang="zh-CN" dirty="0"/>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4976659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99266868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5169994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5356538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r>
              <a:rPr lang="en-US" altLang="zh-CN" dirty="0" smtClean="0"/>
              <a:t>Answer:</a:t>
            </a:r>
          </a:p>
          <a:p>
            <a:pPr lvl="1"/>
            <a:r>
              <a:rPr lang="en-US" altLang="zh-CN" smtClean="0"/>
              <a:t>B</a:t>
            </a:r>
          </a:p>
        </p:txBody>
      </p:sp>
    </p:spTree>
    <p:extLst>
      <p:ext uri="{BB962C8B-B14F-4D97-AF65-F5344CB8AC3E}">
        <p14:creationId xmlns:p14="http://schemas.microsoft.com/office/powerpoint/2010/main" val="128342763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761649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534315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002487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3187724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0564658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备注占位符 9"/>
          <p:cNvSpPr>
            <a:spLocks noGrp="1"/>
          </p:cNvSpPr>
          <p:nvPr>
            <p:ph type="body" idx="1"/>
          </p:nvPr>
        </p:nvSpPr>
        <p:spPr/>
        <p:txBody>
          <a:bodyPr/>
          <a:lstStyle/>
          <a:p>
            <a:r>
              <a:rPr>
                <a:latin typeface="Huawei Sans" panose="020C0503030203020204" pitchFamily="34" charset="0"/>
              </a:rPr>
              <a:t>A site usually corresponds to the headquarters or a branch. A site is a general term for networks and network users, and is also a basic unit for managing small- and medium-sized campus networks. Devices on the same network under the same tenant account can be added to one site. This facilitates device management for the tenant and improves the service deployment efficiency.</a:t>
            </a:r>
          </a:p>
          <a:p>
            <a:endParaRPr lang="zh-CN" altLang="en-US" dirty="0">
              <a:latin typeface="Huawei Sans" panose="020C0503030203020204" pitchFamily="34" charset="0"/>
            </a:endParaRPr>
          </a:p>
        </p:txBody>
      </p:sp>
      <p:sp>
        <p:nvSpPr>
          <p:cNvPr id="4" name="幻灯片图像占位符 3"/>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4697907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A tenant administrator can create different organizations and configure a site to belong to an organization. Currently, a maximum of five levels of organizations can be created.</a:t>
            </a:r>
          </a:p>
          <a:p>
            <a:r>
              <a:rPr dirty="0">
                <a:latin typeface="Huawei Sans" panose="020C0503030203020204" pitchFamily="34" charset="0"/>
              </a:rPr>
              <a:t>You can create sites on </a:t>
            </a:r>
            <a:r>
              <a:rPr dirty="0" err="1">
                <a:latin typeface="Huawei Sans" panose="020C0503030203020204" pitchFamily="34" charset="0"/>
              </a:rPr>
              <a:t>iMaster</a:t>
            </a:r>
            <a:r>
              <a:rPr dirty="0">
                <a:latin typeface="Huawei Sans" panose="020C0503030203020204" pitchFamily="34" charset="0"/>
              </a:rPr>
              <a:t> NCE-Campus for unified O&amp;M. Two methods are available to create sites:</a:t>
            </a:r>
          </a:p>
          <a:p>
            <a:pPr marL="363538" lvl="1" indent="-187325"/>
            <a:r>
              <a:rPr dirty="0">
                <a:latin typeface="Huawei Sans" panose="020C0503030203020204" pitchFamily="34" charset="0"/>
              </a:rPr>
              <a:t>Create sites one by one: You can create sites one by one when a small number of sites need to be added.</a:t>
            </a:r>
          </a:p>
          <a:p>
            <a:pPr marL="363538" lvl="1" indent="-187325"/>
            <a:r>
              <a:rPr dirty="0">
                <a:latin typeface="Huawei Sans" panose="020C0503030203020204" pitchFamily="34" charset="0"/>
              </a:rPr>
              <a:t>Create sites in a batch: You can create sites in a batch when a large number of sites need to be added. Cloud sites cannot be created in batches.</a:t>
            </a:r>
            <a:endParaRPr lang="en-US" altLang="zh-CN" dirty="0" smtClean="0">
              <a:latin typeface="Huawei Sans" panose="020C0503030203020204" pitchFamily="34" charset="0"/>
            </a:endParaRPr>
          </a:p>
          <a:p>
            <a:r>
              <a:rPr dirty="0">
                <a:latin typeface="Huawei Sans" panose="020C0503030203020204" pitchFamily="34" charset="0"/>
              </a:rPr>
              <a:t>On </a:t>
            </a:r>
            <a:r>
              <a:rPr dirty="0" err="1">
                <a:latin typeface="Huawei Sans" panose="020C0503030203020204" pitchFamily="34" charset="0"/>
              </a:rPr>
              <a:t>iMaster</a:t>
            </a:r>
            <a:r>
              <a:rPr dirty="0">
                <a:latin typeface="Huawei Sans" panose="020C0503030203020204" pitchFamily="34" charset="0"/>
              </a:rPr>
              <a:t> NCE-Campus, you can create a site by cloning an existing site to reduce repeated configurations.</a:t>
            </a: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7092328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91374901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 xmlns:a16="http://schemas.microsoft.com/office/drawing/2014/main"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xmlns=""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077613">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nvPr>
        </p:nvGraphicFramePr>
        <p:xfrm>
          <a:off x="1007533" y="2680416"/>
          <a:ext cx="1017714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02328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xmlns=""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xmlns=""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xmlns=""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xmlns=""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51362937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077613">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305233041"/>
              </p:ext>
            </p:extLst>
          </p:nvPr>
        </p:nvGraphicFramePr>
        <p:xfrm>
          <a:off x="1007533" y="2680416"/>
          <a:ext cx="1017714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02328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xmlns=""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xmlns=""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xmlns=""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xmlns=""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image" Target="../media/image3.png"/><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theme" Target="../theme/theme2.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5.xml"/><Relationship Id="rId7" Type="http://schemas.openxmlformats.org/officeDocument/2006/relationships/image" Target="../media/image3.png"/><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theme" Target="../theme/theme3.xml"/><Relationship Id="rId5" Type="http://schemas.openxmlformats.org/officeDocument/2006/relationships/slideLayout" Target="../slideLayouts/slideLayout17.xml"/><Relationship Id="rId4" Type="http://schemas.openxmlformats.org/officeDocument/2006/relationships/slideLayout" Target="../slideLayouts/slideLayout16.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ext Placeholder 14">
            <a:extLst>
              <a:ext uri="{FF2B5EF4-FFF2-40B4-BE49-F238E27FC236}">
                <a16:creationId xmlns="" xmlns:a16="http://schemas.microsoft.com/office/drawing/2014/main" id="{AF72FAD7-C8C3-754A-A498-D3A7EC29AB73}"/>
              </a:ext>
            </a:extLst>
          </p:cNvPr>
          <p:cNvSpPr>
            <a:spLocks noGrp="1"/>
          </p:cNvSpPr>
          <p:nvPr>
            <p:ph type="body" idx="1"/>
          </p:nvPr>
        </p:nvSpPr>
        <p:spPr>
          <a:xfrm>
            <a:off x="908954" y="6270652"/>
            <a:ext cx="1981542" cy="153611"/>
          </a:xfrm>
          <a:prstGeom prst="rect">
            <a:avLst/>
          </a:prstGeom>
        </p:spPr>
        <p:txBody>
          <a:bodyPr vert="horz" lIns="0" tIns="0" rIns="0" bIns="0" rtlCol="0">
            <a:noAutofit/>
          </a:bodyPr>
          <a:lstStyle/>
          <a:p>
            <a:pPr>
              <a:lnSpc>
                <a:spcPct val="100000"/>
              </a:lnSpc>
            </a:pPr>
            <a:r>
              <a:rPr kumimoji="1" lang="en-US" altLang="zh-CN" sz="1000" dirty="0"/>
              <a:t>Security Level:</a:t>
            </a:r>
            <a:endParaRPr lang="en-US" altLang="zh-CN" sz="1000" dirty="0"/>
          </a:p>
        </p:txBody>
      </p:sp>
      <p:pic>
        <p:nvPicPr>
          <p:cNvPr id="8" name="图片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 id="2147483879" r:id="rId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748">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3" orient="horz" pos="2341">
          <p15:clr>
            <a:srgbClr val="F26B43"/>
          </p15:clr>
        </p15:guide>
        <p15:guide id="4" orient="horz" pos="3906">
          <p15:clr>
            <a:srgbClr val="F26B43"/>
          </p15:clr>
        </p15:guide>
        <p15:guide id="6" pos="3840">
          <p15:clr>
            <a:srgbClr val="F26B43"/>
          </p15:clr>
        </p15:guide>
        <p15:guide id="7" orient="horz" pos="27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a16="http://schemas.microsoft.com/office/drawing/2014/main" xmlns=""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a16="http://schemas.microsoft.com/office/drawing/2014/main" xmlns=""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Copyright©2021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a16="http://schemas.microsoft.com/office/drawing/2014/main" xmlns=""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a16="http://schemas.microsoft.com/office/drawing/2014/main" xmlns=""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timing>
    <p:tnLst>
      <p:par>
        <p:cTn id="1" dur="indefinite" restart="never" nodeType="tmRoot"/>
      </p:par>
    </p:tnLst>
  </p:timing>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370">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0.png"/><Relationship Id="rId7"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6.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4.png"/><Relationship Id="rId7"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16.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20.png"/><Relationship Id="rId7"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16.xml"/><Relationship Id="rId6" Type="http://schemas.openxmlformats.org/officeDocument/2006/relationships/image" Target="../media/image4.png"/><Relationship Id="rId5" Type="http://schemas.openxmlformats.org/officeDocument/2006/relationships/image" Target="../media/image7.png"/><Relationship Id="rId4" Type="http://schemas.openxmlformats.org/officeDocument/2006/relationships/image" Target="../media/image11.png"/><Relationship Id="rId9"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16.xml"/><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4.png"/><Relationship Id="rId7"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16.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5.png"/><Relationship Id="rId9" Type="http://schemas.openxmlformats.org/officeDocument/2006/relationships/image" Target="../media/image26.png"/></Relationships>
</file>

<file path=ppt/slides/_rels/slide1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4.png"/><Relationship Id="rId7"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16.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5.png"/><Relationship Id="rId9" Type="http://schemas.openxmlformats.org/officeDocument/2006/relationships/image" Target="../media/image27.png"/></Relationships>
</file>

<file path=ppt/slides/_rels/slide1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4.png"/><Relationship Id="rId7"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16.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28.png"/><Relationship Id="rId7"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16.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5.png"/><Relationship Id="rId9"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29.png"/><Relationship Id="rId7"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16.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5.png"/><Relationship Id="rId9" Type="http://schemas.openxmlformats.org/officeDocument/2006/relationships/image" Target="../media/image4.png"/></Relationships>
</file>

<file path=ppt/slides/_rels/slide21.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30.png"/><Relationship Id="rId7"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16.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5.png"/><Relationship Id="rId9" Type="http://schemas.openxmlformats.org/officeDocument/2006/relationships/image" Target="../media/image4.png"/></Relationships>
</file>

<file path=ppt/slides/_rels/slide2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31.png"/><Relationship Id="rId7"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16.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5.png"/><Relationship Id="rId9" Type="http://schemas.openxmlformats.org/officeDocument/2006/relationships/image" Target="../media/image9.png"/></Relationships>
</file>

<file path=ppt/slides/_rels/slide2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32.png"/><Relationship Id="rId7"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16.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5.png"/><Relationship Id="rId9" Type="http://schemas.openxmlformats.org/officeDocument/2006/relationships/image" Target="../media/image9.png"/></Relationships>
</file>

<file path=ppt/slides/_rels/slide2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30.png"/><Relationship Id="rId7"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16.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5.png"/><Relationship Id="rId9" Type="http://schemas.openxmlformats.org/officeDocument/2006/relationships/image" Target="../media/image9.png"/></Relationships>
</file>

<file path=ppt/slides/_rels/slide2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4.png"/><Relationship Id="rId7"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16.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5.png"/><Relationship Id="rId7"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16.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34.png"/><Relationship Id="rId4" Type="http://schemas.openxmlformats.org/officeDocument/2006/relationships/image" Target="../media/image7.png"/><Relationship Id="rId9" Type="http://schemas.openxmlformats.org/officeDocument/2006/relationships/image" Target="../media/image33.png"/></Relationships>
</file>

<file path=ppt/slides/_rels/slide2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5.png"/><Relationship Id="rId7" Type="http://schemas.openxmlformats.org/officeDocument/2006/relationships/image" Target="../media/image11.png"/><Relationship Id="rId2" Type="http://schemas.openxmlformats.org/officeDocument/2006/relationships/notesSlide" Target="../notesSlides/notesSlide27.xml"/><Relationship Id="rId1" Type="http://schemas.openxmlformats.org/officeDocument/2006/relationships/slideLayout" Target="../slideLayouts/slideLayout1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35.png"/></Relationships>
</file>

<file path=ppt/slides/_rels/slide28.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5.png"/><Relationship Id="rId7" Type="http://schemas.openxmlformats.org/officeDocument/2006/relationships/image" Target="../media/image11.png"/><Relationship Id="rId2" Type="http://schemas.openxmlformats.org/officeDocument/2006/relationships/notesSlide" Target="../notesSlides/notesSlide28.xml"/><Relationship Id="rId1" Type="http://schemas.openxmlformats.org/officeDocument/2006/relationships/slideLayout" Target="../slideLayouts/slideLayout1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36.png"/></Relationships>
</file>

<file path=ppt/slides/_rels/slide29.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29.xml"/><Relationship Id="rId1" Type="http://schemas.openxmlformats.org/officeDocument/2006/relationships/slideLayout" Target="../slideLayouts/slideLayout16.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0.xml"/><Relationship Id="rId1" Type="http://schemas.openxmlformats.org/officeDocument/2006/relationships/slideLayout" Target="../slideLayouts/slideLayout14.xml"/><Relationship Id="rId4" Type="http://schemas.openxmlformats.org/officeDocument/2006/relationships/image" Target="../media/image44.png"/></Relationships>
</file>

<file path=ppt/slides/_rels/slide3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2.xml"/><Relationship Id="rId1" Type="http://schemas.openxmlformats.org/officeDocument/2006/relationships/slideLayout" Target="../slideLayouts/slideLayout14.xml"/><Relationship Id="rId4" Type="http://schemas.openxmlformats.org/officeDocument/2006/relationships/image" Target="../media/image47.png"/></Relationships>
</file>

<file path=ppt/slides/_rels/slide3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6.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1.png"/><Relationship Id="rId7"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6.xml"/><Relationship Id="rId6" Type="http://schemas.openxmlformats.org/officeDocument/2006/relationships/image" Target="../media/image13.png"/><Relationship Id="rId11" Type="http://schemas.openxmlformats.org/officeDocument/2006/relationships/image" Target="../media/image16.png"/><Relationship Id="rId5" Type="http://schemas.openxmlformats.org/officeDocument/2006/relationships/image" Target="../media/image7.png"/><Relationship Id="rId10" Type="http://schemas.openxmlformats.org/officeDocument/2006/relationships/image" Target="../media/image5.png"/><Relationship Id="rId4" Type="http://schemas.openxmlformats.org/officeDocument/2006/relationships/image" Target="../media/image12.png"/><Relationship Id="rId9"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16.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6.xml"/><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文本占位符 7"/>
          <p:cNvSpPr>
            <a:spLocks noGrp="1"/>
          </p:cNvSpPr>
          <p:nvPr>
            <p:ph type="body" sz="quarter" idx="17"/>
          </p:nvPr>
        </p:nvSpPr>
        <p:spPr>
          <a:xfrm>
            <a:off x="1007139" y="1969628"/>
            <a:ext cx="3119030" cy="504887"/>
          </a:xfrm>
        </p:spPr>
        <p:txBody>
          <a:bodyPr/>
          <a:lstStyle/>
          <a:p>
            <a:pPr fontAlgn="ctr"/>
            <a:endParaRPr lang="en-US" altLang="zh-CN" dirty="0">
              <a:latin typeface="Huawei Sans" panose="020C0503030203020204" pitchFamily="34" charset="0"/>
              <a:sym typeface="Huawei Sans" panose="020C0503030203020204" pitchFamily="34" charset="0"/>
            </a:endParaRPr>
          </a:p>
        </p:txBody>
      </p:sp>
      <p:sp>
        <p:nvSpPr>
          <p:cNvPr id="55" name="文本占位符 8"/>
          <p:cNvSpPr>
            <a:spLocks noGrp="1"/>
          </p:cNvSpPr>
          <p:nvPr>
            <p:ph type="body" sz="quarter" idx="18"/>
          </p:nvPr>
        </p:nvSpPr>
        <p:spPr>
          <a:xfrm>
            <a:off x="4126171" y="1969628"/>
            <a:ext cx="1967450" cy="504887"/>
          </a:xfrm>
        </p:spPr>
        <p:txBody>
          <a:bodyPr/>
          <a:lstStyle/>
          <a:p>
            <a:pPr fontAlgn="ctr"/>
            <a:endParaRPr lang="en-US" altLang="zh-CN" dirty="0">
              <a:latin typeface="Huawei Sans" panose="020C0503030203020204" pitchFamily="34" charset="0"/>
              <a:sym typeface="Huawei Sans" panose="020C0503030203020204" pitchFamily="34" charset="0"/>
            </a:endParaRPr>
          </a:p>
        </p:txBody>
      </p:sp>
      <p:sp>
        <p:nvSpPr>
          <p:cNvPr id="56" name="文本占位符 9"/>
          <p:cNvSpPr>
            <a:spLocks noGrp="1"/>
          </p:cNvSpPr>
          <p:nvPr>
            <p:ph type="body" sz="quarter" idx="19"/>
          </p:nvPr>
        </p:nvSpPr>
        <p:spPr>
          <a:xfrm>
            <a:off x="6093619" y="1969628"/>
            <a:ext cx="3023155" cy="504887"/>
          </a:xfrm>
        </p:spPr>
        <p:txBody>
          <a:bodyPr/>
          <a:lstStyle/>
          <a:p>
            <a:pPr fontAlgn="ctr"/>
            <a:endParaRPr lang="en-US" altLang="zh-CN" dirty="0">
              <a:latin typeface="Huawei Sans" panose="020C0503030203020204" pitchFamily="34" charset="0"/>
              <a:sym typeface="Huawei Sans" panose="020C0503030203020204" pitchFamily="34" charset="0"/>
            </a:endParaRPr>
          </a:p>
        </p:txBody>
      </p:sp>
      <p:sp>
        <p:nvSpPr>
          <p:cNvPr id="57" name="文本占位符 10"/>
          <p:cNvSpPr>
            <a:spLocks noGrp="1"/>
          </p:cNvSpPr>
          <p:nvPr>
            <p:ph type="body" sz="quarter" idx="20"/>
          </p:nvPr>
        </p:nvSpPr>
        <p:spPr>
          <a:xfrm>
            <a:off x="9116776" y="1969628"/>
            <a:ext cx="2084625" cy="504887"/>
          </a:xfrm>
        </p:spPr>
        <p:txBody>
          <a:bodyPr/>
          <a:lstStyle/>
          <a:p>
            <a:pPr fontAlgn="ctr"/>
            <a:endParaRPr lang="en-US" altLang="zh-CN" dirty="0">
              <a:latin typeface="Huawei Sans" panose="020C0503030203020204" pitchFamily="34" charset="0"/>
              <a:sym typeface="Huawei Sans" panose="020C0503030203020204" pitchFamily="34" charset="0"/>
            </a:endParaRPr>
          </a:p>
        </p:txBody>
      </p:sp>
      <p:sp>
        <p:nvSpPr>
          <p:cNvPr id="58" name="文本占位符 3"/>
          <p:cNvSpPr>
            <a:spLocks noGrp="1"/>
          </p:cNvSpPr>
          <p:nvPr>
            <p:ph type="body" sz="quarter" idx="13"/>
          </p:nvPr>
        </p:nvSpPr>
        <p:spPr>
          <a:xfrm>
            <a:off x="1007042" y="3276496"/>
            <a:ext cx="3119128" cy="468052"/>
          </a:xfrm>
        </p:spPr>
        <p:txBody>
          <a:bodyPr/>
          <a:lstStyle/>
          <a:p>
            <a:pPr fontAlgn="ctr"/>
            <a:r>
              <a:rPr lang="en-US" dirty="0" smtClean="0">
                <a:latin typeface="Huawei Sans" panose="020C0503030203020204" pitchFamily="34" charset="0"/>
              </a:rPr>
              <a:t>Shi </a:t>
            </a:r>
            <a:r>
              <a:rPr lang="en-US" dirty="0" err="1" smtClean="0">
                <a:latin typeface="Huawei Sans" panose="020C0503030203020204" pitchFamily="34" charset="0"/>
              </a:rPr>
              <a:t>Miaomiao</a:t>
            </a:r>
            <a:r>
              <a:rPr lang="en-US" dirty="0" smtClean="0">
                <a:latin typeface="Huawei Sans" panose="020C0503030203020204" pitchFamily="34" charset="0"/>
              </a:rPr>
              <a:t>/swx791350</a:t>
            </a:r>
            <a:endParaRPr lang="en-US" altLang="zh-CN" dirty="0">
              <a:latin typeface="Huawei Sans" panose="020C0503030203020204" pitchFamily="34" charset="0"/>
              <a:sym typeface="Huawei Sans" panose="020C0503030203020204" pitchFamily="34" charset="0"/>
            </a:endParaRPr>
          </a:p>
        </p:txBody>
      </p:sp>
      <p:sp>
        <p:nvSpPr>
          <p:cNvPr id="59" name="文本占位符 4"/>
          <p:cNvSpPr>
            <a:spLocks noGrp="1"/>
          </p:cNvSpPr>
          <p:nvPr>
            <p:ph type="body" sz="quarter" idx="14"/>
          </p:nvPr>
        </p:nvSpPr>
        <p:spPr>
          <a:xfrm>
            <a:off x="4126171" y="3276496"/>
            <a:ext cx="1967450" cy="468052"/>
          </a:xfrm>
        </p:spPr>
        <p:txBody>
          <a:bodyPr/>
          <a:lstStyle/>
          <a:p>
            <a:r>
              <a:rPr lang="en-US" altLang="zh-CN" dirty="0" smtClean="0">
                <a:latin typeface="Huawei Sans" panose="020C0503030203020204" pitchFamily="34" charset="0"/>
                <a:sym typeface="Huawei Sans" panose="020C0503030203020204" pitchFamily="34" charset="0"/>
              </a:rPr>
              <a:t>2019.11</a:t>
            </a:r>
            <a:endParaRPr lang="en-US" altLang="zh-CN" dirty="0">
              <a:latin typeface="Huawei Sans" panose="020C0503030203020204" pitchFamily="34" charset="0"/>
              <a:sym typeface="Huawei Sans" panose="020C0503030203020204" pitchFamily="34" charset="0"/>
            </a:endParaRPr>
          </a:p>
        </p:txBody>
      </p:sp>
      <p:sp>
        <p:nvSpPr>
          <p:cNvPr id="60" name="文本占位符 5"/>
          <p:cNvSpPr>
            <a:spLocks noGrp="1"/>
          </p:cNvSpPr>
          <p:nvPr>
            <p:ph type="body" sz="quarter" idx="15"/>
          </p:nvPr>
        </p:nvSpPr>
        <p:spPr>
          <a:xfrm>
            <a:off x="6093619" y="3276496"/>
            <a:ext cx="3023155" cy="468052"/>
          </a:xfrm>
        </p:spPr>
        <p:txBody>
          <a:bodyPr/>
          <a:lstStyle/>
          <a:p>
            <a:pPr fontAlgn="ctr"/>
            <a:endParaRPr lang="en-US" altLang="zh-CN" dirty="0">
              <a:latin typeface="Huawei Sans" panose="020C0503030203020204" pitchFamily="34" charset="0"/>
              <a:sym typeface="Huawei Sans" panose="020C0503030203020204" pitchFamily="34" charset="0"/>
            </a:endParaRPr>
          </a:p>
        </p:txBody>
      </p:sp>
      <p:sp>
        <p:nvSpPr>
          <p:cNvPr id="61" name="文本占位符 6"/>
          <p:cNvSpPr>
            <a:spLocks noGrp="1"/>
          </p:cNvSpPr>
          <p:nvPr>
            <p:ph type="body" sz="quarter" idx="16"/>
          </p:nvPr>
        </p:nvSpPr>
        <p:spPr>
          <a:xfrm>
            <a:off x="9116776" y="3240492"/>
            <a:ext cx="2056050" cy="504056"/>
          </a:xfrm>
        </p:spPr>
        <p:txBody>
          <a:bodyPr/>
          <a:lstStyle/>
          <a:p>
            <a:endParaRPr lang="en-US" altLang="zh-CN" dirty="0">
              <a:latin typeface="Huawei Sans" panose="020C0503030203020204" pitchFamily="34" charset="0"/>
              <a:sym typeface="Huawei Sans" panose="020C0503030203020204" pitchFamily="34" charset="0"/>
            </a:endParaRPr>
          </a:p>
        </p:txBody>
      </p:sp>
      <p:sp>
        <p:nvSpPr>
          <p:cNvPr id="62" name="文本占位符 11"/>
          <p:cNvSpPr>
            <a:spLocks noGrp="1"/>
          </p:cNvSpPr>
          <p:nvPr>
            <p:ph type="body" sz="quarter" idx="21"/>
          </p:nvPr>
        </p:nvSpPr>
        <p:spPr>
          <a:xfrm>
            <a:off x="1007042" y="3780552"/>
            <a:ext cx="3119128" cy="468052"/>
          </a:xfrm>
        </p:spPr>
        <p:txBody>
          <a:bodyPr/>
          <a:lstStyle/>
          <a:p>
            <a:pPr fontAlgn="ctr"/>
            <a:endParaRPr lang="en-US" altLang="zh-CN" dirty="0">
              <a:latin typeface="Huawei Sans" panose="020C0503030203020204" pitchFamily="34" charset="0"/>
              <a:sym typeface="Huawei Sans" panose="020C0503030203020204" pitchFamily="34" charset="0"/>
            </a:endParaRPr>
          </a:p>
        </p:txBody>
      </p:sp>
      <p:sp>
        <p:nvSpPr>
          <p:cNvPr id="63" name="文本占位符 12"/>
          <p:cNvSpPr>
            <a:spLocks noGrp="1"/>
          </p:cNvSpPr>
          <p:nvPr>
            <p:ph type="body" sz="quarter" idx="22"/>
          </p:nvPr>
        </p:nvSpPr>
        <p:spPr>
          <a:xfrm>
            <a:off x="4126171" y="3780552"/>
            <a:ext cx="1967450" cy="468052"/>
          </a:xfrm>
        </p:spPr>
        <p:txBody>
          <a:bodyPr/>
          <a:lstStyle/>
          <a:p>
            <a:endParaRPr lang="en-US" altLang="zh-CN" dirty="0">
              <a:latin typeface="Huawei Sans" panose="020C0503030203020204" pitchFamily="34" charset="0"/>
              <a:sym typeface="Huawei Sans" panose="020C0503030203020204" pitchFamily="34" charset="0"/>
            </a:endParaRPr>
          </a:p>
        </p:txBody>
      </p:sp>
      <p:sp>
        <p:nvSpPr>
          <p:cNvPr id="64" name="文本占位符 13"/>
          <p:cNvSpPr>
            <a:spLocks noGrp="1"/>
          </p:cNvSpPr>
          <p:nvPr>
            <p:ph type="body" sz="quarter" idx="23"/>
          </p:nvPr>
        </p:nvSpPr>
        <p:spPr>
          <a:xfrm>
            <a:off x="6093619" y="3780552"/>
            <a:ext cx="3023155" cy="468052"/>
          </a:xfrm>
        </p:spPr>
        <p:txBody>
          <a:bodyPr/>
          <a:lstStyle/>
          <a:p>
            <a:pPr fontAlgn="ctr"/>
            <a:endParaRPr lang="en-US" altLang="zh-CN" dirty="0">
              <a:latin typeface="Huawei Sans" panose="020C0503030203020204" pitchFamily="34" charset="0"/>
              <a:sym typeface="Huawei Sans" panose="020C0503030203020204" pitchFamily="34" charset="0"/>
            </a:endParaRPr>
          </a:p>
        </p:txBody>
      </p:sp>
      <p:sp>
        <p:nvSpPr>
          <p:cNvPr id="65" name="文本占位符 14"/>
          <p:cNvSpPr>
            <a:spLocks noGrp="1"/>
          </p:cNvSpPr>
          <p:nvPr>
            <p:ph type="body" sz="quarter" idx="24"/>
          </p:nvPr>
        </p:nvSpPr>
        <p:spPr>
          <a:xfrm>
            <a:off x="9116776" y="3744548"/>
            <a:ext cx="2084625" cy="504056"/>
          </a:xfrm>
        </p:spPr>
        <p:txBody>
          <a:bodyPr/>
          <a:lstStyle/>
          <a:p>
            <a:endParaRPr lang="en-US" altLang="zh-CN" dirty="0">
              <a:latin typeface="Huawei Sans" panose="020C0503030203020204" pitchFamily="34" charset="0"/>
              <a:sym typeface="Huawei Sans" panose="020C0503030203020204" pitchFamily="34" charset="0"/>
            </a:endParaRPr>
          </a:p>
        </p:txBody>
      </p:sp>
      <p:sp>
        <p:nvSpPr>
          <p:cNvPr id="66" name="文本占位符 15"/>
          <p:cNvSpPr>
            <a:spLocks noGrp="1"/>
          </p:cNvSpPr>
          <p:nvPr>
            <p:ph type="body" sz="quarter" idx="25"/>
          </p:nvPr>
        </p:nvSpPr>
        <p:spPr>
          <a:xfrm>
            <a:off x="1007042" y="4248604"/>
            <a:ext cx="3119128" cy="468052"/>
          </a:xfrm>
        </p:spPr>
        <p:txBody>
          <a:bodyPr/>
          <a:lstStyle/>
          <a:p>
            <a:pPr fontAlgn="ctr"/>
            <a:endParaRPr lang="en-US" altLang="zh-CN" dirty="0">
              <a:latin typeface="Huawei Sans" panose="020C0503030203020204" pitchFamily="34" charset="0"/>
              <a:sym typeface="Huawei Sans" panose="020C0503030203020204" pitchFamily="34" charset="0"/>
            </a:endParaRPr>
          </a:p>
        </p:txBody>
      </p:sp>
      <p:sp>
        <p:nvSpPr>
          <p:cNvPr id="67" name="文本占位符 16"/>
          <p:cNvSpPr>
            <a:spLocks noGrp="1"/>
          </p:cNvSpPr>
          <p:nvPr>
            <p:ph type="body" sz="quarter" idx="26"/>
          </p:nvPr>
        </p:nvSpPr>
        <p:spPr>
          <a:xfrm>
            <a:off x="4126171" y="4248604"/>
            <a:ext cx="1967450" cy="468052"/>
          </a:xfrm>
        </p:spPr>
        <p:txBody>
          <a:bodyPr/>
          <a:lstStyle/>
          <a:p>
            <a:endParaRPr lang="en-US" altLang="zh-CN" dirty="0">
              <a:latin typeface="Huawei Sans" panose="020C0503030203020204" pitchFamily="34" charset="0"/>
              <a:sym typeface="Huawei Sans" panose="020C0503030203020204" pitchFamily="34" charset="0"/>
            </a:endParaRPr>
          </a:p>
        </p:txBody>
      </p:sp>
      <p:sp>
        <p:nvSpPr>
          <p:cNvPr id="68" name="文本占位符 17"/>
          <p:cNvSpPr>
            <a:spLocks noGrp="1"/>
          </p:cNvSpPr>
          <p:nvPr>
            <p:ph type="body" sz="quarter" idx="27"/>
          </p:nvPr>
        </p:nvSpPr>
        <p:spPr>
          <a:xfrm>
            <a:off x="6093619" y="4248604"/>
            <a:ext cx="3023155" cy="468052"/>
          </a:xfrm>
        </p:spPr>
        <p:txBody>
          <a:bodyPr/>
          <a:lstStyle/>
          <a:p>
            <a:pPr fontAlgn="ctr"/>
            <a:endParaRPr lang="en-US" altLang="zh-CN" dirty="0">
              <a:latin typeface="Huawei Sans" panose="020C0503030203020204" pitchFamily="34" charset="0"/>
              <a:sym typeface="Huawei Sans" panose="020C0503030203020204" pitchFamily="34" charset="0"/>
            </a:endParaRPr>
          </a:p>
        </p:txBody>
      </p:sp>
      <p:sp>
        <p:nvSpPr>
          <p:cNvPr id="69" name="文本占位符 18"/>
          <p:cNvSpPr>
            <a:spLocks noGrp="1"/>
          </p:cNvSpPr>
          <p:nvPr>
            <p:ph type="body" sz="quarter" idx="28"/>
          </p:nvPr>
        </p:nvSpPr>
        <p:spPr>
          <a:xfrm>
            <a:off x="9116776" y="4248604"/>
            <a:ext cx="2056050" cy="468052"/>
          </a:xfrm>
        </p:spPr>
        <p:txBody>
          <a:bodyPr/>
          <a:lstStyle/>
          <a:p>
            <a:endParaRPr lang="en-US" altLang="zh-CN" dirty="0">
              <a:latin typeface="Huawei Sans" panose="020C0503030203020204" pitchFamily="34" charset="0"/>
              <a:sym typeface="Huawei Sans" panose="020C0503030203020204" pitchFamily="34" charset="0"/>
            </a:endParaRPr>
          </a:p>
        </p:txBody>
      </p:sp>
      <p:sp>
        <p:nvSpPr>
          <p:cNvPr id="70" name="文本占位符 19"/>
          <p:cNvSpPr>
            <a:spLocks noGrp="1"/>
          </p:cNvSpPr>
          <p:nvPr>
            <p:ph type="body" sz="quarter" idx="29"/>
          </p:nvPr>
        </p:nvSpPr>
        <p:spPr>
          <a:xfrm>
            <a:off x="1007042" y="4788664"/>
            <a:ext cx="3119128" cy="468052"/>
          </a:xfrm>
        </p:spPr>
        <p:txBody>
          <a:bodyPr/>
          <a:lstStyle/>
          <a:p>
            <a:pPr fontAlgn="ctr"/>
            <a:endParaRPr lang="en-US" altLang="zh-CN" dirty="0">
              <a:latin typeface="Huawei Sans" panose="020C0503030203020204" pitchFamily="34" charset="0"/>
              <a:sym typeface="Huawei Sans" panose="020C0503030203020204" pitchFamily="34" charset="0"/>
            </a:endParaRPr>
          </a:p>
        </p:txBody>
      </p:sp>
      <p:sp>
        <p:nvSpPr>
          <p:cNvPr id="71" name="文本占位符 20"/>
          <p:cNvSpPr>
            <a:spLocks noGrp="1"/>
          </p:cNvSpPr>
          <p:nvPr>
            <p:ph type="body" sz="quarter" idx="30"/>
          </p:nvPr>
        </p:nvSpPr>
        <p:spPr>
          <a:xfrm>
            <a:off x="4126171" y="4788664"/>
            <a:ext cx="1967450" cy="468052"/>
          </a:xfrm>
        </p:spPr>
        <p:txBody>
          <a:bodyPr/>
          <a:lstStyle/>
          <a:p>
            <a:endParaRPr lang="en-US" altLang="zh-CN" dirty="0">
              <a:latin typeface="Huawei Sans" panose="020C0503030203020204" pitchFamily="34" charset="0"/>
              <a:sym typeface="Huawei Sans" panose="020C0503030203020204" pitchFamily="34" charset="0"/>
            </a:endParaRPr>
          </a:p>
        </p:txBody>
      </p:sp>
      <p:sp>
        <p:nvSpPr>
          <p:cNvPr id="72" name="文本占位符 21"/>
          <p:cNvSpPr>
            <a:spLocks noGrp="1"/>
          </p:cNvSpPr>
          <p:nvPr>
            <p:ph type="body" sz="quarter" idx="31"/>
          </p:nvPr>
        </p:nvSpPr>
        <p:spPr>
          <a:xfrm>
            <a:off x="6093619" y="4788664"/>
            <a:ext cx="3023155" cy="468052"/>
          </a:xfrm>
        </p:spPr>
        <p:txBody>
          <a:bodyPr/>
          <a:lstStyle/>
          <a:p>
            <a:pPr fontAlgn="ctr"/>
            <a:endParaRPr lang="en-US" altLang="zh-CN" dirty="0">
              <a:latin typeface="Huawei Sans" panose="020C0503030203020204" pitchFamily="34" charset="0"/>
              <a:sym typeface="Huawei Sans" panose="020C0503030203020204" pitchFamily="34" charset="0"/>
            </a:endParaRPr>
          </a:p>
        </p:txBody>
      </p:sp>
      <p:sp>
        <p:nvSpPr>
          <p:cNvPr id="73" name="文本占位符 22"/>
          <p:cNvSpPr>
            <a:spLocks noGrp="1"/>
          </p:cNvSpPr>
          <p:nvPr>
            <p:ph type="body" sz="quarter" idx="32"/>
          </p:nvPr>
        </p:nvSpPr>
        <p:spPr>
          <a:xfrm>
            <a:off x="9116776" y="4788664"/>
            <a:ext cx="2084625" cy="468052"/>
          </a:xfrm>
        </p:spPr>
        <p:txBody>
          <a:bodyPr/>
          <a:lstStyle/>
          <a:p>
            <a:endParaRPr lang="en-US" altLang="zh-CN" dirty="0">
              <a:latin typeface="Huawei Sans" panose="020C0503030203020204" pitchFamily="34" charset="0"/>
              <a:sym typeface="Huawei Sans" panose="020C0503030203020204" pitchFamily="34" charset="0"/>
            </a:endParaRPr>
          </a:p>
        </p:txBody>
      </p:sp>
      <p:sp>
        <p:nvSpPr>
          <p:cNvPr id="74" name="文本占位符 23"/>
          <p:cNvSpPr>
            <a:spLocks noGrp="1"/>
          </p:cNvSpPr>
          <p:nvPr>
            <p:ph type="body" sz="quarter" idx="33"/>
          </p:nvPr>
        </p:nvSpPr>
        <p:spPr>
          <a:xfrm>
            <a:off x="1007042" y="5256716"/>
            <a:ext cx="3119128" cy="468052"/>
          </a:xfrm>
        </p:spPr>
        <p:txBody>
          <a:bodyPr/>
          <a:lstStyle/>
          <a:p>
            <a:pPr fontAlgn="ctr"/>
            <a:endParaRPr lang="en-US" altLang="zh-CN" dirty="0">
              <a:latin typeface="Huawei Sans" panose="020C0503030203020204" pitchFamily="34" charset="0"/>
              <a:sym typeface="Huawei Sans" panose="020C0503030203020204" pitchFamily="34" charset="0"/>
            </a:endParaRPr>
          </a:p>
        </p:txBody>
      </p:sp>
      <p:sp>
        <p:nvSpPr>
          <p:cNvPr id="75" name="文本占位符 24"/>
          <p:cNvSpPr>
            <a:spLocks noGrp="1"/>
          </p:cNvSpPr>
          <p:nvPr>
            <p:ph type="body" sz="quarter" idx="34"/>
          </p:nvPr>
        </p:nvSpPr>
        <p:spPr>
          <a:xfrm>
            <a:off x="4126171" y="5256716"/>
            <a:ext cx="1967450" cy="468052"/>
          </a:xfrm>
        </p:spPr>
        <p:txBody>
          <a:bodyPr/>
          <a:lstStyle/>
          <a:p>
            <a:endParaRPr lang="en-US" altLang="zh-CN" dirty="0">
              <a:latin typeface="Huawei Sans" panose="020C0503030203020204" pitchFamily="34" charset="0"/>
              <a:sym typeface="Huawei Sans" panose="020C0503030203020204" pitchFamily="34" charset="0"/>
            </a:endParaRPr>
          </a:p>
        </p:txBody>
      </p:sp>
      <p:sp>
        <p:nvSpPr>
          <p:cNvPr id="76" name="文本占位符 25"/>
          <p:cNvSpPr>
            <a:spLocks noGrp="1"/>
          </p:cNvSpPr>
          <p:nvPr>
            <p:ph type="body" sz="quarter" idx="35"/>
          </p:nvPr>
        </p:nvSpPr>
        <p:spPr>
          <a:xfrm>
            <a:off x="6093619" y="5256716"/>
            <a:ext cx="3023155" cy="468052"/>
          </a:xfrm>
        </p:spPr>
        <p:txBody>
          <a:bodyPr/>
          <a:lstStyle/>
          <a:p>
            <a:pPr fontAlgn="ctr"/>
            <a:endParaRPr lang="en-US" altLang="zh-CN" dirty="0">
              <a:latin typeface="Huawei Sans" panose="020C0503030203020204" pitchFamily="34" charset="0"/>
              <a:sym typeface="Huawei Sans" panose="020C0503030203020204" pitchFamily="34" charset="0"/>
            </a:endParaRPr>
          </a:p>
        </p:txBody>
      </p:sp>
      <p:sp>
        <p:nvSpPr>
          <p:cNvPr id="77" name="文本占位符 26"/>
          <p:cNvSpPr>
            <a:spLocks noGrp="1"/>
          </p:cNvSpPr>
          <p:nvPr>
            <p:ph type="body" sz="quarter" idx="36"/>
          </p:nvPr>
        </p:nvSpPr>
        <p:spPr>
          <a:xfrm>
            <a:off x="9116776" y="5256716"/>
            <a:ext cx="2084625" cy="468052"/>
          </a:xfrm>
        </p:spPr>
        <p:txBody>
          <a:bodyPr/>
          <a:lstStyle/>
          <a:p>
            <a:endParaRPr lang="en-US" altLang="zh-CN"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43017419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Registration and Onboarding: Recommended Egress Gateway Deployment Mode</a:t>
            </a:r>
            <a:endParaRPr lang="en-US" dirty="0"/>
          </a:p>
        </p:txBody>
      </p:sp>
      <p:graphicFrame>
        <p:nvGraphicFramePr>
          <p:cNvPr id="4" name="表格 3"/>
          <p:cNvGraphicFramePr>
            <a:graphicFrameLocks noGrp="1"/>
          </p:cNvGraphicFramePr>
          <p:nvPr>
            <p:extLst>
              <p:ext uri="{D42A27DB-BD31-4B8C-83A1-F6EECF244321}">
                <p14:modId xmlns:p14="http://schemas.microsoft.com/office/powerpoint/2010/main" val="5786155"/>
              </p:ext>
            </p:extLst>
          </p:nvPr>
        </p:nvGraphicFramePr>
        <p:xfrm>
          <a:off x="485775" y="1684940"/>
          <a:ext cx="11226800" cy="4064064"/>
        </p:xfrm>
        <a:graphic>
          <a:graphicData uri="http://schemas.openxmlformats.org/drawingml/2006/table">
            <a:tbl>
              <a:tblPr firstRow="1" firstCol="1" lastRow="1" lastCol="1" bandRow="1" bandCol="1">
                <a:tableStyleId>{5940675A-B579-460E-94D1-54222C63F5DA}</a:tableStyleId>
              </a:tblPr>
              <a:tblGrid>
                <a:gridCol w="4640529"/>
                <a:gridCol w="2029955"/>
                <a:gridCol w="2451015"/>
                <a:gridCol w="2105301"/>
              </a:tblGrid>
              <a:tr h="357220">
                <a:tc rowSpan="2">
                  <a:txBody>
                    <a:bodyPr/>
                    <a:lstStyle/>
                    <a:p>
                      <a:pPr algn="ctr" fontAlgn="ctr">
                        <a:lnSpc>
                          <a:spcPct val="100000"/>
                        </a:lnSpc>
                        <a:spcBef>
                          <a:spcPts val="0"/>
                        </a:spcBef>
                        <a:spcAft>
                          <a:spcPts val="0"/>
                        </a:spcAft>
                      </a:pPr>
                      <a:r>
                        <a:rPr lang="en-US" sz="1400" b="1" dirty="0" smtClean="0">
                          <a:solidFill>
                            <a:schemeClr val="tx1"/>
                          </a:solidFill>
                          <a:latin typeface="Huawei Sans" panose="020C0503030203020204" pitchFamily="34" charset="0"/>
                        </a:rPr>
                        <a:t>Scenario</a:t>
                      </a:r>
                      <a:endParaRPr lang="en-US" altLang="zh-CN" sz="1400" b="1" dirty="0">
                        <a:solidFill>
                          <a:schemeClr val="tx1"/>
                        </a:solidFill>
                        <a:effectLst/>
                        <a:latin typeface="Huawei Sans" panose="020C0503030203020204" pitchFamily="34" charset="0"/>
                        <a:ea typeface="+mn-ea"/>
                        <a:cs typeface="Book Antiqua" panose="02040602050305030304" pitchFamily="18" charset="0"/>
                      </a:endParaRPr>
                    </a:p>
                  </a:txBody>
                  <a:tcPr marL="71972" marR="71972" marT="71972" marB="71972"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gridSpan="3">
                  <a:txBody>
                    <a:bodyPr/>
                    <a:lstStyle/>
                    <a:p>
                      <a:pPr algn="ctr" fontAlgn="ctr">
                        <a:lnSpc>
                          <a:spcPct val="100000"/>
                        </a:lnSpc>
                        <a:spcBef>
                          <a:spcPts val="0"/>
                        </a:spcBef>
                        <a:spcAft>
                          <a:spcPts val="0"/>
                        </a:spcAft>
                      </a:pPr>
                      <a:r>
                        <a:rPr lang="en-US" sz="1400" b="1" dirty="0" smtClean="0">
                          <a:solidFill>
                            <a:schemeClr val="tx1"/>
                          </a:solidFill>
                          <a:latin typeface="Huawei Sans" panose="020C0503030203020204" pitchFamily="34" charset="0"/>
                        </a:rPr>
                        <a:t>Recommended Egress Gateway Deployment Mode</a:t>
                      </a:r>
                      <a:endParaRPr lang="en-US" altLang="zh-CN" sz="1400" b="1" dirty="0">
                        <a:solidFill>
                          <a:schemeClr val="tx1"/>
                        </a:solidFill>
                        <a:effectLst/>
                        <a:latin typeface="Huawei Sans" panose="020C0503030203020204" pitchFamily="34" charset="0"/>
                        <a:ea typeface="+mn-ea"/>
                        <a:cs typeface="Book Antiqua" panose="02040602050305030304" pitchFamily="18" charset="0"/>
                      </a:endParaRPr>
                    </a:p>
                  </a:txBody>
                  <a:tcPr marL="71972" marR="71972" marT="71972" marB="71972"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ltLang="en-US"/>
                    </a:p>
                  </a:txBody>
                  <a:tcPr/>
                </a:tc>
                <a:tc hMerge="1">
                  <a:txBody>
                    <a:bodyPr/>
                    <a:lstStyle/>
                    <a:p>
                      <a:endParaRPr lang="zh-CN" altLang="en-US"/>
                    </a:p>
                  </a:txBody>
                  <a:tcPr/>
                </a:tc>
              </a:tr>
              <a:tr h="357220">
                <a:tc vMerge="1">
                  <a:txBody>
                    <a:bodyPr/>
                    <a:lstStyle/>
                    <a:p>
                      <a:endParaRPr lang="zh-CN" altLang="en-US"/>
                    </a:p>
                  </a:txBody>
                  <a:tcPr/>
                </a:tc>
                <a:tc>
                  <a:txBody>
                    <a:bodyPr/>
                    <a:lstStyle/>
                    <a:p>
                      <a:pPr algn="ctr" fontAlgn="ctr">
                        <a:lnSpc>
                          <a:spcPct val="100000"/>
                        </a:lnSpc>
                        <a:spcBef>
                          <a:spcPts val="0"/>
                        </a:spcBef>
                        <a:spcAft>
                          <a:spcPts val="0"/>
                        </a:spcAft>
                      </a:pPr>
                      <a:r>
                        <a:rPr lang="en-US" sz="1400" b="1" dirty="0" smtClean="0">
                          <a:solidFill>
                            <a:schemeClr val="tx1"/>
                          </a:solidFill>
                          <a:latin typeface="Huawei Sans" panose="020C0503030203020204" pitchFamily="34" charset="0"/>
                        </a:rPr>
                        <a:t>AR</a:t>
                      </a:r>
                      <a:endParaRPr lang="en-US" altLang="zh-CN" sz="1400" b="1" dirty="0">
                        <a:solidFill>
                          <a:schemeClr val="tx1"/>
                        </a:solidFill>
                        <a:effectLst/>
                        <a:latin typeface="Huawei Sans" panose="020C0503030203020204" pitchFamily="34" charset="0"/>
                        <a:ea typeface="+mn-ea"/>
                        <a:cs typeface="Book Antiqua" panose="02040602050305030304" pitchFamily="18" charset="0"/>
                      </a:endParaRPr>
                    </a:p>
                  </a:txBody>
                  <a:tcPr marL="71972" marR="71972" marT="71972" marB="7197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spcBef>
                          <a:spcPts val="0"/>
                        </a:spcBef>
                        <a:spcAft>
                          <a:spcPts val="0"/>
                        </a:spcAft>
                      </a:pPr>
                      <a:r>
                        <a:rPr lang="en-US" sz="1400" b="1" dirty="0" smtClean="0">
                          <a:solidFill>
                            <a:schemeClr val="tx1"/>
                          </a:solidFill>
                          <a:latin typeface="Huawei Sans" panose="020C0503030203020204" pitchFamily="34" charset="0"/>
                        </a:rPr>
                        <a:t>Firewall</a:t>
                      </a:r>
                      <a:endParaRPr lang="en-US" altLang="zh-CN" sz="1400" b="1" dirty="0">
                        <a:solidFill>
                          <a:schemeClr val="tx1"/>
                        </a:solidFill>
                        <a:effectLst/>
                        <a:latin typeface="Huawei Sans" panose="020C0503030203020204" pitchFamily="34" charset="0"/>
                        <a:ea typeface="+mn-ea"/>
                        <a:cs typeface="Book Antiqua" panose="02040602050305030304" pitchFamily="18" charset="0"/>
                      </a:endParaRPr>
                    </a:p>
                  </a:txBody>
                  <a:tcPr marL="71972" marR="71972" marT="71972" marB="7197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spcBef>
                          <a:spcPts val="0"/>
                        </a:spcBef>
                        <a:spcAft>
                          <a:spcPts val="0"/>
                        </a:spcAft>
                      </a:pPr>
                      <a:r>
                        <a:rPr lang="en-US" sz="1400" b="1" dirty="0" smtClean="0">
                          <a:solidFill>
                            <a:schemeClr val="tx1"/>
                          </a:solidFill>
                          <a:latin typeface="Huawei Sans" panose="020C0503030203020204" pitchFamily="34" charset="0"/>
                        </a:rPr>
                        <a:t>AP</a:t>
                      </a:r>
                      <a:endParaRPr lang="en-US" altLang="zh-CN" sz="1400" b="1" dirty="0">
                        <a:solidFill>
                          <a:schemeClr val="tx1"/>
                        </a:solidFill>
                        <a:effectLst/>
                        <a:latin typeface="Huawei Sans" panose="020C0503030203020204" pitchFamily="34" charset="0"/>
                        <a:ea typeface="+mn-ea"/>
                        <a:cs typeface="Book Antiqua" panose="02040602050305030304" pitchFamily="18" charset="0"/>
                      </a:endParaRPr>
                    </a:p>
                  </a:txBody>
                  <a:tcPr marL="71972" marR="71972" marT="71972" marB="71972"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570497">
                <a:tc>
                  <a:txBody>
                    <a:bodyPr/>
                    <a:lstStyle/>
                    <a:p>
                      <a:pPr fontAlgn="ctr">
                        <a:lnSpc>
                          <a:spcPct val="100000"/>
                        </a:lnSpc>
                        <a:spcBef>
                          <a:spcPts val="0"/>
                        </a:spcBef>
                        <a:spcAft>
                          <a:spcPts val="0"/>
                        </a:spcAft>
                      </a:pPr>
                      <a:r>
                        <a:rPr lang="en-US" sz="1400" dirty="0" smtClean="0">
                          <a:latin typeface="Huawei Sans" panose="020C0503030203020204" pitchFamily="34" charset="0"/>
                        </a:rPr>
                        <a:t>In Huawei public cloud or MSP-owned cloud deployment scenarios, egress gateways can obtain IP addresses only in static mode or </a:t>
                      </a:r>
                      <a:r>
                        <a:rPr lang="en-US" sz="1400" dirty="0" err="1" smtClean="0">
                          <a:latin typeface="Huawei Sans" panose="020C0503030203020204" pitchFamily="34" charset="0"/>
                        </a:rPr>
                        <a:t>PPPoE</a:t>
                      </a:r>
                      <a:r>
                        <a:rPr lang="en-US" sz="1400" dirty="0" smtClean="0">
                          <a:latin typeface="Huawei Sans" panose="020C0503030203020204" pitchFamily="34" charset="0"/>
                        </a:rPr>
                        <a:t> mode.</a:t>
                      </a:r>
                      <a:endParaRPr lang="en-US" altLang="zh-CN" sz="1400" dirty="0">
                        <a:effectLst/>
                        <a:latin typeface="Huawei Sans" panose="020C0503030203020204" pitchFamily="34" charset="0"/>
                        <a:ea typeface="+mn-ea"/>
                        <a:cs typeface="Arial" panose="020B0604020202020204" pitchFamily="34" charset="0"/>
                      </a:endParaRPr>
                    </a:p>
                  </a:txBody>
                  <a:tcPr marL="71972" marR="71972" marT="71972" marB="71972"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400" dirty="0" smtClean="0">
                          <a:latin typeface="Huawei Sans" panose="020C0503030203020204" pitchFamily="34" charset="0"/>
                        </a:rPr>
                        <a:t>Web system</a:t>
                      </a:r>
                      <a:endParaRPr lang="en-US" altLang="zh-CN" sz="1400" dirty="0">
                        <a:effectLst/>
                        <a:latin typeface="Huawei Sans" panose="020C0503030203020204" pitchFamily="34" charset="0"/>
                        <a:ea typeface="+mn-ea"/>
                        <a:cs typeface="Arial" panose="020B0604020202020204" pitchFamily="34" charset="0"/>
                      </a:endParaRPr>
                    </a:p>
                  </a:txBody>
                  <a:tcPr marL="71972" marR="71972" marT="71972" marB="7197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400" dirty="0" smtClean="0">
                          <a:latin typeface="Huawei Sans" panose="020C0503030203020204" pitchFamily="34" charset="0"/>
                        </a:rPr>
                        <a:t>Web system</a:t>
                      </a:r>
                      <a:endParaRPr lang="en-US" altLang="zh-CN" sz="1400" dirty="0">
                        <a:effectLst/>
                        <a:latin typeface="Huawei Sans" panose="020C0503030203020204" pitchFamily="34" charset="0"/>
                        <a:ea typeface="+mn-ea"/>
                        <a:cs typeface="Arial" panose="020B0604020202020204" pitchFamily="34" charset="0"/>
                      </a:endParaRPr>
                    </a:p>
                  </a:txBody>
                  <a:tcPr marL="71972" marR="71972" marT="71972" marB="7197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400" dirty="0" err="1" smtClean="0">
                          <a:latin typeface="Huawei Sans" panose="020C0503030203020204" pitchFamily="34" charset="0"/>
                        </a:rPr>
                        <a:t>CloudCampus</a:t>
                      </a:r>
                      <a:r>
                        <a:rPr lang="en-US" sz="1400" dirty="0" smtClean="0">
                          <a:latin typeface="Huawei Sans" panose="020C0503030203020204" pitchFamily="34" charset="0"/>
                        </a:rPr>
                        <a:t> APP</a:t>
                      </a:r>
                      <a:endParaRPr lang="en-US" altLang="zh-CN" sz="1400" dirty="0">
                        <a:effectLst/>
                        <a:latin typeface="Huawei Sans" panose="020C0503030203020204" pitchFamily="34" charset="0"/>
                        <a:ea typeface="+mn-ea"/>
                        <a:cs typeface="Arial" panose="020B0604020202020204" pitchFamily="34" charset="0"/>
                      </a:endParaRPr>
                    </a:p>
                  </a:txBody>
                  <a:tcPr marL="71972" marR="71972" marT="71972" marB="71972"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70497">
                <a:tc>
                  <a:txBody>
                    <a:bodyPr/>
                    <a:lstStyle/>
                    <a:p>
                      <a:pPr fontAlgn="ctr">
                        <a:lnSpc>
                          <a:spcPct val="100000"/>
                        </a:lnSpc>
                        <a:spcBef>
                          <a:spcPts val="0"/>
                        </a:spcBef>
                        <a:spcAft>
                          <a:spcPts val="0"/>
                        </a:spcAft>
                      </a:pPr>
                      <a:r>
                        <a:rPr lang="en-US" sz="1400" dirty="0" smtClean="0">
                          <a:latin typeface="Huawei Sans" panose="020C0503030203020204" pitchFamily="34" charset="0"/>
                        </a:rPr>
                        <a:t>In the local deployment scenario, the egress gateway cannot obtain an IP address of an external network interface through DHCP.</a:t>
                      </a:r>
                      <a:endParaRPr lang="en-US" altLang="zh-CN" sz="1400" dirty="0">
                        <a:effectLst/>
                        <a:latin typeface="Huawei Sans" panose="020C0503030203020204" pitchFamily="34" charset="0"/>
                        <a:ea typeface="+mn-ea"/>
                        <a:cs typeface="Arial" panose="020B0604020202020204" pitchFamily="34" charset="0"/>
                      </a:endParaRPr>
                    </a:p>
                  </a:txBody>
                  <a:tcPr marL="71972" marR="71972" marT="71972" marB="71972"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400" dirty="0" smtClean="0">
                          <a:latin typeface="Huawei Sans" panose="020C0503030203020204" pitchFamily="34" charset="0"/>
                        </a:rPr>
                        <a:t>Web system</a:t>
                      </a:r>
                      <a:endParaRPr lang="en-US" altLang="zh-CN" sz="1400" dirty="0">
                        <a:effectLst/>
                        <a:latin typeface="Huawei Sans" panose="020C0503030203020204" pitchFamily="34" charset="0"/>
                        <a:ea typeface="+mn-ea"/>
                        <a:cs typeface="Arial" panose="020B0604020202020204" pitchFamily="34" charset="0"/>
                      </a:endParaRPr>
                    </a:p>
                  </a:txBody>
                  <a:tcPr marL="71972" marR="71972" marT="71972" marB="7197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400" dirty="0" smtClean="0">
                          <a:latin typeface="Huawei Sans" panose="020C0503030203020204" pitchFamily="34" charset="0"/>
                        </a:rPr>
                        <a:t>Web system</a:t>
                      </a:r>
                      <a:endParaRPr lang="en-US" altLang="zh-CN" sz="1400" dirty="0">
                        <a:effectLst/>
                        <a:latin typeface="Huawei Sans" panose="020C0503030203020204" pitchFamily="34" charset="0"/>
                        <a:ea typeface="+mn-ea"/>
                        <a:cs typeface="Arial" panose="020B0604020202020204" pitchFamily="34" charset="0"/>
                      </a:endParaRPr>
                    </a:p>
                  </a:txBody>
                  <a:tcPr marL="71972" marR="71972" marT="71972" marB="7197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400" dirty="0" err="1" smtClean="0">
                          <a:latin typeface="Huawei Sans" panose="020C0503030203020204" pitchFamily="34" charset="0"/>
                        </a:rPr>
                        <a:t>CloudCampus</a:t>
                      </a:r>
                      <a:r>
                        <a:rPr lang="en-US" sz="1400" dirty="0" smtClean="0">
                          <a:latin typeface="Huawei Sans" panose="020C0503030203020204" pitchFamily="34" charset="0"/>
                        </a:rPr>
                        <a:t> APP</a:t>
                      </a:r>
                      <a:endParaRPr lang="en-US" altLang="zh-CN" sz="1400" dirty="0">
                        <a:effectLst/>
                        <a:latin typeface="Huawei Sans" panose="020C0503030203020204" pitchFamily="34" charset="0"/>
                        <a:ea typeface="+mn-ea"/>
                        <a:cs typeface="Arial" panose="020B0604020202020204" pitchFamily="34" charset="0"/>
                      </a:endParaRPr>
                    </a:p>
                  </a:txBody>
                  <a:tcPr marL="71972" marR="71972" marT="71972" marB="71972"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70497">
                <a:tc>
                  <a:txBody>
                    <a:bodyPr/>
                    <a:lstStyle/>
                    <a:p>
                      <a:pPr fontAlgn="ctr">
                        <a:lnSpc>
                          <a:spcPct val="100000"/>
                        </a:lnSpc>
                        <a:spcBef>
                          <a:spcPts val="0"/>
                        </a:spcBef>
                        <a:spcAft>
                          <a:spcPts val="0"/>
                        </a:spcAft>
                      </a:pPr>
                      <a:r>
                        <a:rPr lang="en-US" sz="1400" dirty="0" smtClean="0">
                          <a:latin typeface="Huawei Sans" panose="020C0503030203020204" pitchFamily="34" charset="0"/>
                        </a:rPr>
                        <a:t>In Huawei public cloud deployment scenarios, the egress gateway can directly obtain an IP address of an external network interface through DHCP.</a:t>
                      </a:r>
                      <a:endParaRPr lang="en-US" altLang="zh-CN" sz="1400" dirty="0">
                        <a:effectLst/>
                        <a:latin typeface="Huawei Sans" panose="020C0503030203020204" pitchFamily="34" charset="0"/>
                        <a:ea typeface="+mn-ea"/>
                        <a:cs typeface="Arial" panose="020B0604020202020204" pitchFamily="34" charset="0"/>
                      </a:endParaRPr>
                    </a:p>
                  </a:txBody>
                  <a:tcPr marL="71972" marR="71972" marT="71972" marB="71972"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400" dirty="0" smtClean="0">
                          <a:latin typeface="Huawei Sans" panose="020C0503030203020204" pitchFamily="34" charset="0"/>
                        </a:rPr>
                        <a:t>Registration center</a:t>
                      </a:r>
                      <a:endParaRPr lang="en-US" altLang="zh-CN" sz="1400" dirty="0">
                        <a:effectLst/>
                        <a:latin typeface="Huawei Sans" panose="020C0503030203020204" pitchFamily="34" charset="0"/>
                        <a:ea typeface="+mn-ea"/>
                        <a:cs typeface="Arial" panose="020B0604020202020204" pitchFamily="34" charset="0"/>
                      </a:endParaRPr>
                    </a:p>
                  </a:txBody>
                  <a:tcPr marL="71972" marR="71972" marT="71972" marB="7197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400" dirty="0" smtClean="0">
                          <a:latin typeface="Huawei Sans" panose="020C0503030203020204" pitchFamily="34" charset="0"/>
                        </a:rPr>
                        <a:t>Registration center</a:t>
                      </a:r>
                      <a:endParaRPr lang="en-US" altLang="zh-CN" sz="1400" dirty="0">
                        <a:effectLst/>
                        <a:latin typeface="Huawei Sans" panose="020C0503030203020204" pitchFamily="34" charset="0"/>
                        <a:ea typeface="+mn-ea"/>
                        <a:cs typeface="Arial" panose="020B0604020202020204" pitchFamily="34" charset="0"/>
                      </a:endParaRPr>
                    </a:p>
                  </a:txBody>
                  <a:tcPr marL="71972" marR="71972" marT="71972" marB="7197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400" dirty="0" smtClean="0">
                          <a:latin typeface="Huawei Sans" panose="020C0503030203020204" pitchFamily="34" charset="0"/>
                        </a:rPr>
                        <a:t>Registration center</a:t>
                      </a:r>
                      <a:endParaRPr lang="en-US" altLang="zh-CN" sz="1400" dirty="0">
                        <a:effectLst/>
                        <a:latin typeface="Huawei Sans" panose="020C0503030203020204" pitchFamily="34" charset="0"/>
                        <a:ea typeface="+mn-ea"/>
                        <a:cs typeface="Arial" panose="020B0604020202020204" pitchFamily="34" charset="0"/>
                      </a:endParaRPr>
                    </a:p>
                  </a:txBody>
                  <a:tcPr marL="71972" marR="71972" marT="71972" marB="71972"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83774">
                <a:tc>
                  <a:txBody>
                    <a:bodyPr/>
                    <a:lstStyle/>
                    <a:p>
                      <a:pPr fontAlgn="ctr">
                        <a:lnSpc>
                          <a:spcPct val="100000"/>
                        </a:lnSpc>
                        <a:spcBef>
                          <a:spcPts val="0"/>
                        </a:spcBef>
                        <a:spcAft>
                          <a:spcPts val="0"/>
                        </a:spcAft>
                      </a:pPr>
                      <a:r>
                        <a:rPr lang="en-US" sz="1400" dirty="0" smtClean="0">
                          <a:latin typeface="Huawei Sans" panose="020C0503030203020204" pitchFamily="34" charset="0"/>
                        </a:rPr>
                        <a:t>In the local deployment scenario, the egress gateway can directly obtain an IP address of an external network interface through DHCP, and Option148 can be configured on the DHCP server.</a:t>
                      </a:r>
                      <a:endParaRPr lang="en-US" altLang="zh-CN" sz="1400" dirty="0">
                        <a:effectLst/>
                        <a:latin typeface="Huawei Sans" panose="020C0503030203020204" pitchFamily="34" charset="0"/>
                        <a:ea typeface="+mn-ea"/>
                        <a:cs typeface="Arial" panose="020B0604020202020204" pitchFamily="34" charset="0"/>
                      </a:endParaRPr>
                    </a:p>
                  </a:txBody>
                  <a:tcPr marL="71972" marR="71972" marT="71972" marB="71972"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400" dirty="0" smtClean="0">
                          <a:latin typeface="Huawei Sans" panose="020C0503030203020204" pitchFamily="34" charset="0"/>
                        </a:rPr>
                        <a:t>DHCP Option148</a:t>
                      </a:r>
                      <a:endParaRPr lang="en-US" altLang="zh-CN" sz="1400" dirty="0" smtClean="0">
                        <a:effectLst/>
                        <a:latin typeface="Huawei Sans" panose="020C0503030203020204" pitchFamily="34" charset="0"/>
                      </a:endParaRPr>
                    </a:p>
                    <a:p>
                      <a:pPr algn="ctr" fontAlgn="ctr">
                        <a:lnSpc>
                          <a:spcPct val="100000"/>
                        </a:lnSpc>
                        <a:spcBef>
                          <a:spcPts val="0"/>
                        </a:spcBef>
                        <a:spcAft>
                          <a:spcPts val="0"/>
                        </a:spcAft>
                      </a:pPr>
                      <a:r>
                        <a:rPr lang="en-US" sz="1400" dirty="0" smtClean="0">
                          <a:latin typeface="Huawei Sans" panose="020C0503030203020204" pitchFamily="34" charset="0"/>
                        </a:rPr>
                        <a:t>or</a:t>
                      </a:r>
                      <a:endParaRPr lang="en-US" altLang="zh-CN" sz="1400" dirty="0" smtClean="0">
                        <a:effectLst/>
                        <a:latin typeface="Huawei Sans" panose="020C0503030203020204" pitchFamily="34" charset="0"/>
                        <a:ea typeface="+mn-ea"/>
                        <a:cs typeface="Arial" panose="020B0604020202020204" pitchFamily="34" charset="0"/>
                      </a:endParaRPr>
                    </a:p>
                    <a:p>
                      <a:pPr marL="0" marR="0" lvl="0" indent="0" algn="ctr" defTabSz="914034" rtl="0" eaLnBrk="1" fontAlgn="ctr"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rPr>
                        <a:t>Web system</a:t>
                      </a:r>
                      <a:endParaRPr lang="en-US" altLang="zh-CN" sz="1400" dirty="0" smtClean="0">
                        <a:effectLst/>
                        <a:latin typeface="Huawei Sans" panose="020C0503030203020204" pitchFamily="34" charset="0"/>
                        <a:ea typeface="+mn-ea"/>
                        <a:cs typeface="Arial" panose="020B0604020202020204" pitchFamily="34" charset="0"/>
                      </a:endParaRPr>
                    </a:p>
                  </a:txBody>
                  <a:tcPr marL="71972" marR="71972" marT="71972" marB="7197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400" dirty="0" smtClean="0">
                          <a:latin typeface="Huawei Sans" panose="020C0503030203020204" pitchFamily="34" charset="0"/>
                        </a:rPr>
                        <a:t>Web system</a:t>
                      </a:r>
                      <a:endParaRPr lang="en-US" altLang="zh-CN" sz="1400" dirty="0">
                        <a:effectLst/>
                        <a:latin typeface="Huawei Sans" panose="020C0503030203020204" pitchFamily="34" charset="0"/>
                        <a:ea typeface="+mn-ea"/>
                        <a:cs typeface="Arial" panose="020B0604020202020204" pitchFamily="34" charset="0"/>
                      </a:endParaRPr>
                    </a:p>
                  </a:txBody>
                  <a:tcPr marL="71972" marR="71972" marT="71972" marB="7197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400" dirty="0" smtClean="0">
                          <a:latin typeface="Huawei Sans" panose="020C0503030203020204" pitchFamily="34" charset="0"/>
                        </a:rPr>
                        <a:t>DHCP Option148</a:t>
                      </a:r>
                      <a:endParaRPr lang="en-US" altLang="zh-CN" sz="1400" dirty="0">
                        <a:effectLst/>
                        <a:latin typeface="Huawei Sans" panose="020C0503030203020204" pitchFamily="34" charset="0"/>
                        <a:ea typeface="+mn-ea"/>
                        <a:cs typeface="Arial" panose="020B0604020202020204" pitchFamily="34" charset="0"/>
                      </a:endParaRPr>
                    </a:p>
                  </a:txBody>
                  <a:tcPr marL="71972" marR="71972" marT="71972" marB="71972"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9" name="五边形 8"/>
          <p:cNvSpPr/>
          <p:nvPr/>
        </p:nvSpPr>
        <p:spPr bwMode="gray">
          <a:xfrm>
            <a:off x="6603224" y="58049"/>
            <a:ext cx="847321" cy="335812"/>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Site Creation</a:t>
            </a:r>
          </a:p>
        </p:txBody>
      </p:sp>
      <p:sp>
        <p:nvSpPr>
          <p:cNvPr id="10" name="燕尾形 9"/>
          <p:cNvSpPr/>
          <p:nvPr/>
        </p:nvSpPr>
        <p:spPr bwMode="gray">
          <a:xfrm>
            <a:off x="7305960" y="58049"/>
            <a:ext cx="1286133" cy="335812"/>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Device Onboarding</a:t>
            </a:r>
          </a:p>
        </p:txBody>
      </p:sp>
      <p:sp>
        <p:nvSpPr>
          <p:cNvPr id="11" name="燕尾形 10"/>
          <p:cNvSpPr/>
          <p:nvPr/>
        </p:nvSpPr>
        <p:spPr bwMode="gray">
          <a:xfrm>
            <a:off x="8447508" y="58049"/>
            <a:ext cx="1409279"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AR2 Service Configuration</a:t>
            </a:r>
          </a:p>
        </p:txBody>
      </p:sp>
      <p:sp>
        <p:nvSpPr>
          <p:cNvPr id="12" name="燕尾形 11"/>
          <p:cNvSpPr/>
          <p:nvPr/>
        </p:nvSpPr>
        <p:spPr bwMode="gray">
          <a:xfrm>
            <a:off x="9712202" y="58049"/>
            <a:ext cx="1409282"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AP2 Service Configuration</a:t>
            </a:r>
          </a:p>
        </p:txBody>
      </p:sp>
      <p:sp>
        <p:nvSpPr>
          <p:cNvPr id="13" name="燕尾形 12"/>
          <p:cNvSpPr/>
          <p:nvPr/>
        </p:nvSpPr>
        <p:spPr bwMode="gray">
          <a:xfrm>
            <a:off x="10976897" y="58049"/>
            <a:ext cx="723695"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O&amp;M</a:t>
            </a:r>
          </a:p>
        </p:txBody>
      </p:sp>
    </p:spTree>
    <p:extLst>
      <p:ext uri="{BB962C8B-B14F-4D97-AF65-F5344CB8AC3E}">
        <p14:creationId xmlns:p14="http://schemas.microsoft.com/office/powerpoint/2010/main" val="228359174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Registration and Onboarding: LAN-side Device Deployment</a:t>
            </a:r>
            <a:endParaRPr lang="en-US" dirty="0"/>
          </a:p>
        </p:txBody>
      </p:sp>
      <p:sp>
        <p:nvSpPr>
          <p:cNvPr id="3" name="文本占位符 2"/>
          <p:cNvSpPr>
            <a:spLocks noGrp="1"/>
          </p:cNvSpPr>
          <p:nvPr>
            <p:ph type="body" sz="quarter" idx="10"/>
          </p:nvPr>
        </p:nvSpPr>
        <p:spPr/>
        <p:txBody>
          <a:bodyPr/>
          <a:lstStyle/>
          <a:p>
            <a:pPr lvl="0"/>
            <a:r>
              <a:rPr lang="en-US" sz="1800" smtClean="0"/>
              <a:t>LAN-side devices include LSWs and APs. These devices are deployed on the internal network.</a:t>
            </a:r>
          </a:p>
          <a:p>
            <a:pPr lvl="0"/>
            <a:r>
              <a:rPr lang="en-US" sz="1800" smtClean="0"/>
              <a:t>In public cloud deployment scenarios, deployment through the registration center is recommended.</a:t>
            </a:r>
          </a:p>
          <a:p>
            <a:pPr lvl="0"/>
            <a:r>
              <a:rPr lang="en-US" sz="1800" smtClean="0"/>
              <a:t>If an enterprise does not want to synchronize device information to the registration center, DHCP Option148 can be used for deployment.</a:t>
            </a:r>
            <a:endParaRPr lang="en-US" sz="1800" dirty="0"/>
          </a:p>
        </p:txBody>
      </p:sp>
      <p:graphicFrame>
        <p:nvGraphicFramePr>
          <p:cNvPr id="5" name="表格 4"/>
          <p:cNvGraphicFramePr>
            <a:graphicFrameLocks noGrp="1"/>
          </p:cNvGraphicFramePr>
          <p:nvPr>
            <p:extLst>
              <p:ext uri="{D42A27DB-BD31-4B8C-83A1-F6EECF244321}">
                <p14:modId xmlns:p14="http://schemas.microsoft.com/office/powerpoint/2010/main" val="2075440643"/>
              </p:ext>
            </p:extLst>
          </p:nvPr>
        </p:nvGraphicFramePr>
        <p:xfrm>
          <a:off x="838199" y="2929731"/>
          <a:ext cx="10874375" cy="2690018"/>
        </p:xfrm>
        <a:graphic>
          <a:graphicData uri="http://schemas.openxmlformats.org/drawingml/2006/table">
            <a:tbl>
              <a:tblPr firstRow="1" firstCol="1" lastRow="1" lastCol="1" bandRow="1" bandCol="1"/>
              <a:tblGrid>
                <a:gridCol w="2416577"/>
                <a:gridCol w="3184124"/>
                <a:gridCol w="2873488"/>
                <a:gridCol w="2400186"/>
              </a:tblGrid>
              <a:tr h="299199">
                <a:tc rowSpan="2" gridSpan="2">
                  <a:txBody>
                    <a:bodyPr/>
                    <a:lstStyle/>
                    <a:p>
                      <a:pPr algn="ctr" fontAlgn="ctr">
                        <a:lnSpc>
                          <a:spcPct val="100000"/>
                        </a:lnSpc>
                        <a:spcBef>
                          <a:spcPts val="0"/>
                        </a:spcBef>
                        <a:spcAft>
                          <a:spcPts val="0"/>
                        </a:spcAft>
                      </a:pPr>
                      <a:r>
                        <a:rPr lang="en-US" sz="1400" b="1" dirty="0" smtClean="0">
                          <a:solidFill>
                            <a:schemeClr val="tx1"/>
                          </a:solidFill>
                          <a:latin typeface="Huawei Sans" panose="020C0503030203020204" pitchFamily="34" charset="0"/>
                        </a:rPr>
                        <a:t>Networking Scenario</a:t>
                      </a:r>
                      <a:endParaRPr lang="en-US" altLang="zh-CN" sz="1400" b="1" dirty="0">
                        <a:solidFill>
                          <a:schemeClr val="tx1"/>
                        </a:solidFill>
                        <a:effectLst/>
                        <a:latin typeface="Huawei Sans" panose="020C0503030203020204" pitchFamily="34" charset="0"/>
                        <a:ea typeface="+mn-ea"/>
                        <a:cs typeface="Book Antiqua" panose="02040602050305030304" pitchFamily="18" charset="0"/>
                      </a:endParaRPr>
                    </a:p>
                  </a:txBody>
                  <a:tcPr marL="67661" marR="67661"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rowSpan="2" hMerge="1">
                  <a:txBody>
                    <a:bodyPr/>
                    <a:lstStyle/>
                    <a:p>
                      <a:pPr algn="ctr">
                        <a:lnSpc>
                          <a:spcPts val="1200"/>
                        </a:lnSpc>
                        <a:spcBef>
                          <a:spcPts val="400"/>
                        </a:spcBef>
                        <a:spcAft>
                          <a:spcPts val="400"/>
                        </a:spcAft>
                      </a:pPr>
                      <a:endParaRPr lang="zh-CN" sz="1100" b="1" dirty="0">
                        <a:solidFill>
                          <a:srgbClr val="000000"/>
                        </a:solidFill>
                        <a:effectLst/>
                        <a:latin typeface="Arial" panose="02040602050305030304" pitchFamily="18" charset="0"/>
                        <a:ea typeface="黑体" panose="02010609060101010101" pitchFamily="49" charset="-122"/>
                        <a:cs typeface="Book Antiqua" panose="02040602050305030304" pitchFamily="18" charset="0"/>
                      </a:endParaRPr>
                    </a:p>
                  </a:txBody>
                  <a:tcPr marL="67687" marR="67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gridSpan="2">
                  <a:txBody>
                    <a:bodyPr/>
                    <a:lstStyle/>
                    <a:p>
                      <a:pPr algn="ctr" fontAlgn="ctr">
                        <a:lnSpc>
                          <a:spcPct val="100000"/>
                        </a:lnSpc>
                        <a:spcBef>
                          <a:spcPts val="0"/>
                        </a:spcBef>
                        <a:spcAft>
                          <a:spcPts val="0"/>
                        </a:spcAft>
                      </a:pPr>
                      <a:r>
                        <a:rPr lang="en-US" sz="1400" b="1" dirty="0" smtClean="0">
                          <a:solidFill>
                            <a:schemeClr val="tx1"/>
                          </a:solidFill>
                          <a:latin typeface="Huawei Sans" panose="020C0503030203020204" pitchFamily="34" charset="0"/>
                        </a:rPr>
                        <a:t>LAN-side Device Deployment Mode</a:t>
                      </a:r>
                      <a:endParaRPr lang="en-US" altLang="zh-CN" sz="1400" b="1" dirty="0">
                        <a:solidFill>
                          <a:schemeClr val="tx1"/>
                        </a:solidFill>
                        <a:effectLst/>
                        <a:latin typeface="Huawei Sans" panose="020C0503030203020204" pitchFamily="34" charset="0"/>
                        <a:ea typeface="+mn-ea"/>
                        <a:cs typeface="Book Antiqua" panose="02040602050305030304" pitchFamily="18" charset="0"/>
                      </a:endParaRPr>
                    </a:p>
                  </a:txBody>
                  <a:tcPr marL="67661" marR="67661"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ltLang="en-US"/>
                    </a:p>
                  </a:txBody>
                  <a:tcPr/>
                </a:tc>
              </a:tr>
              <a:tr h="299199">
                <a:tc gridSpan="2" vMerge="1">
                  <a:txBody>
                    <a:bodyPr/>
                    <a:lstStyle/>
                    <a:p>
                      <a:endParaRPr lang="zh-CN" altLang="en-US"/>
                    </a:p>
                  </a:txBody>
                  <a:tcPr/>
                </a:tc>
                <a:tc hMerge="1" vMerge="1">
                  <a:txBody>
                    <a:bodyPr/>
                    <a:lstStyle/>
                    <a:p>
                      <a:endParaRPr lang="zh-CN" altLang="en-US"/>
                    </a:p>
                  </a:txBody>
                  <a:tcPr/>
                </a:tc>
                <a:tc>
                  <a:txBody>
                    <a:bodyPr/>
                    <a:lstStyle/>
                    <a:p>
                      <a:pPr algn="ctr" fontAlgn="ctr">
                        <a:lnSpc>
                          <a:spcPct val="100000"/>
                        </a:lnSpc>
                        <a:spcBef>
                          <a:spcPts val="0"/>
                        </a:spcBef>
                        <a:spcAft>
                          <a:spcPts val="0"/>
                        </a:spcAft>
                      </a:pPr>
                      <a:r>
                        <a:rPr lang="en-US" sz="1400" b="1" dirty="0" smtClean="0">
                          <a:solidFill>
                            <a:schemeClr val="tx1"/>
                          </a:solidFill>
                          <a:latin typeface="Huawei Sans" panose="020C0503030203020204" pitchFamily="34" charset="0"/>
                        </a:rPr>
                        <a:t>LSW</a:t>
                      </a:r>
                      <a:endParaRPr lang="en-US" altLang="zh-CN" sz="1400" b="1" dirty="0">
                        <a:solidFill>
                          <a:schemeClr val="tx1"/>
                        </a:solidFill>
                        <a:effectLst/>
                        <a:latin typeface="Huawei Sans" panose="020C0503030203020204" pitchFamily="34" charset="0"/>
                        <a:ea typeface="+mn-ea"/>
                        <a:cs typeface="Book Antiqua" panose="02040602050305030304" pitchFamily="18" charset="0"/>
                      </a:endParaRPr>
                    </a:p>
                  </a:txBody>
                  <a:tcPr marL="67661" marR="67661"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spcBef>
                          <a:spcPts val="0"/>
                        </a:spcBef>
                        <a:spcAft>
                          <a:spcPts val="0"/>
                        </a:spcAft>
                      </a:pPr>
                      <a:r>
                        <a:rPr lang="en-US" sz="1400" b="1" dirty="0" smtClean="0">
                          <a:solidFill>
                            <a:schemeClr val="tx1"/>
                          </a:solidFill>
                          <a:latin typeface="Huawei Sans" panose="020C0503030203020204" pitchFamily="34" charset="0"/>
                        </a:rPr>
                        <a:t>AP</a:t>
                      </a:r>
                      <a:endParaRPr lang="en-US" altLang="zh-CN" sz="1400" b="1" dirty="0">
                        <a:solidFill>
                          <a:schemeClr val="tx1"/>
                        </a:solidFill>
                        <a:effectLst/>
                        <a:latin typeface="Huawei Sans" panose="020C0503030203020204" pitchFamily="34" charset="0"/>
                        <a:ea typeface="+mn-ea"/>
                        <a:cs typeface="Book Antiqua" panose="02040602050305030304" pitchFamily="18" charset="0"/>
                      </a:endParaRPr>
                    </a:p>
                  </a:txBody>
                  <a:tcPr marL="67661" marR="67661"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522905">
                <a:tc rowSpan="2">
                  <a:txBody>
                    <a:bodyPr/>
                    <a:lstStyle/>
                    <a:p>
                      <a:pPr algn="ctr" fontAlgn="ctr">
                        <a:lnSpc>
                          <a:spcPct val="100000"/>
                        </a:lnSpc>
                        <a:spcBef>
                          <a:spcPts val="0"/>
                        </a:spcBef>
                        <a:spcAft>
                          <a:spcPts val="0"/>
                        </a:spcAft>
                      </a:pPr>
                      <a:r>
                        <a:rPr lang="en-US" sz="1400" dirty="0" smtClean="0">
                          <a:solidFill>
                            <a:srgbClr val="000000"/>
                          </a:solidFill>
                          <a:latin typeface="Huawei Sans" panose="020C0503030203020204" pitchFamily="34" charset="0"/>
                        </a:rPr>
                        <a:t>Huawei public cloud scenario</a:t>
                      </a:r>
                      <a:endParaRPr lang="en-US" altLang="zh-CN" sz="1400" dirty="0">
                        <a:solidFill>
                          <a:srgbClr val="000000"/>
                        </a:solidFill>
                        <a:effectLst/>
                        <a:latin typeface="Huawei Sans" panose="020C0503030203020204" pitchFamily="34" charset="0"/>
                        <a:ea typeface="+mn-ea"/>
                        <a:cs typeface="Arial" panose="020B0604020202020204" pitchFamily="34" charset="0"/>
                      </a:endParaRPr>
                    </a:p>
                  </a:txBody>
                  <a:tcPr marL="67661" marR="67661"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400" dirty="0" smtClean="0">
                          <a:solidFill>
                            <a:srgbClr val="000000"/>
                          </a:solidFill>
                          <a:latin typeface="Huawei Sans" panose="020C0503030203020204" pitchFamily="34" charset="0"/>
                        </a:rPr>
                        <a:t>DHCP Option148 cannot be configured on the network.</a:t>
                      </a:r>
                      <a:endParaRPr lang="en-US" altLang="zh-CN" sz="1400" dirty="0">
                        <a:solidFill>
                          <a:srgbClr val="000000"/>
                        </a:solidFill>
                        <a:effectLst/>
                        <a:latin typeface="Huawei Sans" panose="020C0503030203020204" pitchFamily="34" charset="0"/>
                        <a:ea typeface="+mn-ea"/>
                        <a:cs typeface="Arial" panose="020B0604020202020204" pitchFamily="34" charset="0"/>
                      </a:endParaRPr>
                    </a:p>
                  </a:txBody>
                  <a:tcPr marL="67661" marR="67661"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fontAlgn="ctr">
                        <a:lnSpc>
                          <a:spcPct val="100000"/>
                        </a:lnSpc>
                        <a:spcBef>
                          <a:spcPts val="0"/>
                        </a:spcBef>
                        <a:spcAft>
                          <a:spcPts val="0"/>
                        </a:spcAft>
                      </a:pPr>
                      <a:r>
                        <a:rPr lang="en-US" sz="1400" dirty="0" smtClean="0">
                          <a:solidFill>
                            <a:srgbClr val="000000"/>
                          </a:solidFill>
                          <a:latin typeface="Huawei Sans" panose="020C0503030203020204" pitchFamily="34" charset="0"/>
                        </a:rPr>
                        <a:t>Registration center</a:t>
                      </a:r>
                      <a:endParaRPr lang="en-US" altLang="zh-CN" sz="1400" dirty="0">
                        <a:solidFill>
                          <a:srgbClr val="000000"/>
                        </a:solidFill>
                        <a:effectLst/>
                        <a:latin typeface="Huawei Sans" panose="020C0503030203020204" pitchFamily="34" charset="0"/>
                        <a:ea typeface="+mn-ea"/>
                        <a:cs typeface="Arial" panose="020B0604020202020204" pitchFamily="34" charset="0"/>
                      </a:endParaRPr>
                    </a:p>
                  </a:txBody>
                  <a:tcPr marL="67661" marR="67661"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lnSpc>
                          <a:spcPts val="1200"/>
                        </a:lnSpc>
                        <a:spcBef>
                          <a:spcPts val="400"/>
                        </a:spcBef>
                        <a:spcAft>
                          <a:spcPts val="400"/>
                        </a:spcAft>
                      </a:pPr>
                      <a:endParaRPr lang="zh-CN" altLang="zh-CN" sz="1100" dirty="0">
                        <a:solidFill>
                          <a:srgbClr val="000000"/>
                        </a:solidFill>
                        <a:effectLst/>
                        <a:latin typeface="Arial" panose="02020603050405020304" pitchFamily="18" charset="0"/>
                        <a:ea typeface="宋体" panose="02010600030101010101" pitchFamily="2" charset="-122"/>
                        <a:cs typeface="Arial" panose="020B0604020202020204" pitchFamily="34" charset="0"/>
                      </a:endParaRPr>
                    </a:p>
                  </a:txBody>
                  <a:tcPr marL="67687" marR="67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2905">
                <a:tc vMerge="1">
                  <a:txBody>
                    <a:bodyPr/>
                    <a:lstStyle/>
                    <a:p>
                      <a:pPr algn="l">
                        <a:lnSpc>
                          <a:spcPts val="1200"/>
                        </a:lnSpc>
                        <a:spcBef>
                          <a:spcPts val="400"/>
                        </a:spcBef>
                        <a:spcAft>
                          <a:spcPts val="400"/>
                        </a:spcAft>
                      </a:pPr>
                      <a:endParaRPr lang="zh-CN" sz="1100" dirty="0">
                        <a:solidFill>
                          <a:srgbClr val="000000"/>
                        </a:solidFill>
                        <a:effectLst/>
                        <a:latin typeface="Arial" panose="02020603050405020304" pitchFamily="18" charset="0"/>
                        <a:ea typeface="宋体" panose="02010600030101010101" pitchFamily="2" charset="-122"/>
                        <a:cs typeface="Arial" panose="020B0604020202020204" pitchFamily="34" charset="0"/>
                      </a:endParaRPr>
                    </a:p>
                  </a:txBody>
                  <a:tcPr marL="67687" marR="67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400" dirty="0" smtClean="0">
                          <a:solidFill>
                            <a:srgbClr val="000000"/>
                          </a:solidFill>
                          <a:latin typeface="Huawei Sans" panose="020C0503030203020204" pitchFamily="34" charset="0"/>
                        </a:rPr>
                        <a:t>DHCP Option148 can be configured on the network.</a:t>
                      </a:r>
                      <a:endParaRPr lang="en-US" altLang="zh-CN" sz="1400" dirty="0">
                        <a:solidFill>
                          <a:srgbClr val="000000"/>
                        </a:solidFill>
                        <a:effectLst/>
                        <a:latin typeface="Huawei Sans" panose="020C0503030203020204" pitchFamily="34" charset="0"/>
                        <a:ea typeface="+mn-ea"/>
                        <a:cs typeface="Arial" panose="020B0604020202020204" pitchFamily="34" charset="0"/>
                      </a:endParaRPr>
                    </a:p>
                  </a:txBody>
                  <a:tcPr marL="67661" marR="67661"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400" dirty="0" smtClean="0">
                          <a:solidFill>
                            <a:srgbClr val="000000"/>
                          </a:solidFill>
                          <a:latin typeface="Huawei Sans" panose="020C0503030203020204" pitchFamily="34" charset="0"/>
                        </a:rPr>
                        <a:t>Registration center or DHCP Option148</a:t>
                      </a:r>
                      <a:endParaRPr lang="en-US" altLang="zh-CN" sz="1400" dirty="0" smtClean="0">
                        <a:solidFill>
                          <a:srgbClr val="000000"/>
                        </a:solidFill>
                        <a:effectLst/>
                        <a:latin typeface="Huawei Sans" panose="020C0503030203020204" pitchFamily="34" charset="0"/>
                        <a:ea typeface="+mn-ea"/>
                        <a:cs typeface="Arial" panose="020B0604020202020204" pitchFamily="34" charset="0"/>
                      </a:endParaRPr>
                    </a:p>
                  </a:txBody>
                  <a:tcPr marL="67661" marR="67661"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marL="0" marR="0" lvl="0" indent="0" algn="ctr" defTabSz="914400" rtl="0" eaLnBrk="1" fontAlgn="auto" latinLnBrk="0" hangingPunct="1">
                        <a:lnSpc>
                          <a:spcPts val="1200"/>
                        </a:lnSpc>
                        <a:spcBef>
                          <a:spcPts val="400"/>
                        </a:spcBef>
                        <a:spcAft>
                          <a:spcPts val="400"/>
                        </a:spcAft>
                        <a:buClrTx/>
                        <a:buSzTx/>
                        <a:buFontTx/>
                        <a:buNone/>
                        <a:tabLst/>
                        <a:defRPr/>
                      </a:pPr>
                      <a:endParaRPr lang="zh-CN" altLang="zh-CN" sz="1100" dirty="0" smtClean="0">
                        <a:solidFill>
                          <a:srgbClr val="000000"/>
                        </a:solidFill>
                        <a:effectLst/>
                        <a:latin typeface="Arial" panose="02020603050405020304" pitchFamily="18" charset="0"/>
                        <a:ea typeface="宋体" panose="02010600030101010101" pitchFamily="2" charset="-122"/>
                        <a:cs typeface="Arial" panose="020B0604020202020204" pitchFamily="34" charset="0"/>
                      </a:endParaRPr>
                    </a:p>
                  </a:txBody>
                  <a:tcPr marL="67687" marR="67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2905">
                <a:tc row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400" dirty="0" smtClean="0">
                          <a:solidFill>
                            <a:srgbClr val="000000"/>
                          </a:solidFill>
                          <a:latin typeface="Huawei Sans" panose="020C0503030203020204" pitchFamily="34" charset="0"/>
                        </a:rPr>
                        <a:t>MSP-owned cloud scenario</a:t>
                      </a:r>
                      <a:endParaRPr lang="en-US" altLang="zh-CN" sz="1400" dirty="0">
                        <a:solidFill>
                          <a:srgbClr val="000000"/>
                        </a:solidFill>
                        <a:effectLst/>
                        <a:latin typeface="Huawei Sans" panose="020C0503030203020204" pitchFamily="34" charset="0"/>
                        <a:ea typeface="+mn-ea"/>
                        <a:cs typeface="Arial" panose="020B0604020202020204" pitchFamily="34" charset="0"/>
                      </a:endParaRPr>
                    </a:p>
                  </a:txBody>
                  <a:tcPr marL="67661" marR="67661"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400" dirty="0" smtClean="0">
                          <a:solidFill>
                            <a:srgbClr val="000000"/>
                          </a:solidFill>
                          <a:latin typeface="Huawei Sans" panose="020C0503030203020204" pitchFamily="34" charset="0"/>
                        </a:rPr>
                        <a:t>DHCP Option148 cannot be configured on the network.</a:t>
                      </a:r>
                      <a:endParaRPr lang="en-US" altLang="zh-CN" sz="1400" dirty="0">
                        <a:solidFill>
                          <a:srgbClr val="000000"/>
                        </a:solidFill>
                        <a:effectLst/>
                        <a:latin typeface="Huawei Sans" panose="020C0503030203020204" pitchFamily="34" charset="0"/>
                        <a:ea typeface="+mn-ea"/>
                        <a:cs typeface="Arial" panose="020B0604020202020204" pitchFamily="34" charset="0"/>
                      </a:endParaRPr>
                    </a:p>
                  </a:txBody>
                  <a:tcPr marL="67661" marR="67661"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400" dirty="0" smtClean="0">
                          <a:solidFill>
                            <a:srgbClr val="000000"/>
                          </a:solidFill>
                          <a:latin typeface="Huawei Sans" panose="020C0503030203020204" pitchFamily="34" charset="0"/>
                        </a:rPr>
                        <a:t>Web system</a:t>
                      </a:r>
                      <a:endParaRPr lang="en-US" altLang="zh-CN" sz="1400" dirty="0">
                        <a:solidFill>
                          <a:srgbClr val="000000"/>
                        </a:solidFill>
                        <a:effectLst/>
                        <a:latin typeface="Huawei Sans" panose="020C0503030203020204" pitchFamily="34" charset="0"/>
                        <a:ea typeface="+mn-ea"/>
                        <a:cs typeface="Arial" panose="020B0604020202020204" pitchFamily="34" charset="0"/>
                      </a:endParaRPr>
                    </a:p>
                  </a:txBody>
                  <a:tcPr marL="67661" marR="67661"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400" dirty="0" err="1" smtClean="0">
                          <a:solidFill>
                            <a:srgbClr val="000000"/>
                          </a:solidFill>
                          <a:latin typeface="Huawei Sans" panose="020C0503030203020204" pitchFamily="34" charset="0"/>
                        </a:rPr>
                        <a:t>CloudCampus</a:t>
                      </a:r>
                      <a:r>
                        <a:rPr lang="en-US" sz="1400" dirty="0" smtClean="0">
                          <a:solidFill>
                            <a:srgbClr val="000000"/>
                          </a:solidFill>
                          <a:latin typeface="Huawei Sans" panose="020C0503030203020204" pitchFamily="34" charset="0"/>
                        </a:rPr>
                        <a:t> APP </a:t>
                      </a:r>
                      <a:endParaRPr lang="en-US" altLang="zh-CN" sz="1400" dirty="0">
                        <a:solidFill>
                          <a:srgbClr val="000000"/>
                        </a:solidFill>
                        <a:effectLst/>
                        <a:latin typeface="Huawei Sans" panose="020C0503030203020204" pitchFamily="34" charset="0"/>
                        <a:ea typeface="+mn-ea"/>
                        <a:cs typeface="Arial" panose="020B0604020202020204" pitchFamily="34" charset="0"/>
                      </a:endParaRPr>
                    </a:p>
                  </a:txBody>
                  <a:tcPr marL="67661" marR="67661"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22905">
                <a:tc vMerge="1">
                  <a:txBody>
                    <a:bodyPr/>
                    <a:lstStyle/>
                    <a:p>
                      <a:pPr marL="0" marR="0" lvl="0" indent="0" algn="l" defTabSz="914400" rtl="0" eaLnBrk="1" fontAlgn="auto" latinLnBrk="0" hangingPunct="1">
                        <a:lnSpc>
                          <a:spcPts val="1200"/>
                        </a:lnSpc>
                        <a:spcBef>
                          <a:spcPts val="400"/>
                        </a:spcBef>
                        <a:spcAft>
                          <a:spcPts val="400"/>
                        </a:spcAft>
                        <a:buClrTx/>
                        <a:buSzTx/>
                        <a:buFontTx/>
                        <a:buNone/>
                        <a:tabLst/>
                        <a:defRPr/>
                      </a:pPr>
                      <a:endParaRPr lang="zh-CN" altLang="zh-CN" sz="1100" dirty="0">
                        <a:solidFill>
                          <a:srgbClr val="000000"/>
                        </a:solidFill>
                        <a:effectLst/>
                        <a:latin typeface="Arial"/>
                        <a:ea typeface="+mn-ea"/>
                        <a:cs typeface="Arial" panose="020B0604020202020204" pitchFamily="34" charset="0"/>
                      </a:endParaRPr>
                    </a:p>
                  </a:txBody>
                  <a:tcPr marL="67687" marR="67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400" dirty="0" smtClean="0">
                          <a:solidFill>
                            <a:srgbClr val="000000"/>
                          </a:solidFill>
                          <a:latin typeface="Huawei Sans" panose="020C0503030203020204" pitchFamily="34" charset="0"/>
                        </a:rPr>
                        <a:t>DHCP Option148 can be configured on the network.</a:t>
                      </a:r>
                      <a:endParaRPr lang="en-US" altLang="zh-CN" sz="1400" dirty="0" smtClean="0">
                        <a:solidFill>
                          <a:srgbClr val="000000"/>
                        </a:solidFill>
                        <a:effectLst/>
                        <a:latin typeface="Huawei Sans" panose="020C0503030203020204" pitchFamily="34" charset="0"/>
                        <a:ea typeface="+mn-ea"/>
                        <a:cs typeface="Arial" panose="020B0604020202020204" pitchFamily="34" charset="0"/>
                      </a:endParaRPr>
                    </a:p>
                  </a:txBody>
                  <a:tcPr marL="67661" marR="67661"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400" dirty="0" smtClean="0">
                          <a:solidFill>
                            <a:srgbClr val="000000"/>
                          </a:solidFill>
                          <a:latin typeface="Huawei Sans" panose="020C0503030203020204" pitchFamily="34" charset="0"/>
                        </a:rPr>
                        <a:t>Registration center or DHCP Option148</a:t>
                      </a:r>
                      <a:endParaRPr lang="en-US" altLang="zh-CN" sz="1400" dirty="0" smtClean="0">
                        <a:solidFill>
                          <a:srgbClr val="000000"/>
                        </a:solidFill>
                        <a:effectLst/>
                        <a:latin typeface="Huawei Sans" panose="020C0503030203020204" pitchFamily="34" charset="0"/>
                        <a:ea typeface="+mn-ea"/>
                        <a:cs typeface="Arial" panose="020B0604020202020204" pitchFamily="34" charset="0"/>
                      </a:endParaRPr>
                    </a:p>
                  </a:txBody>
                  <a:tcPr marL="67661" marR="67661"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hMerge="1">
                  <a:txBody>
                    <a:bodyPr/>
                    <a:lstStyle/>
                    <a:p>
                      <a:pPr marL="0" marR="0" lvl="0" indent="0" algn="ctr" defTabSz="914400" rtl="0" eaLnBrk="1" fontAlgn="auto" latinLnBrk="0" hangingPunct="1">
                        <a:lnSpc>
                          <a:spcPts val="1200"/>
                        </a:lnSpc>
                        <a:spcBef>
                          <a:spcPts val="400"/>
                        </a:spcBef>
                        <a:spcAft>
                          <a:spcPts val="400"/>
                        </a:spcAft>
                        <a:buClrTx/>
                        <a:buSzTx/>
                        <a:buFontTx/>
                        <a:buNone/>
                        <a:tabLst/>
                        <a:defRPr/>
                      </a:pPr>
                      <a:endParaRPr lang="zh-CN" altLang="zh-CN" sz="1100" dirty="0" smtClean="0">
                        <a:solidFill>
                          <a:srgbClr val="000000"/>
                        </a:solidFill>
                        <a:effectLst/>
                        <a:latin typeface="Arial" panose="02020603050405020304" pitchFamily="18" charset="0"/>
                        <a:ea typeface="宋体" panose="02010600030101010101" pitchFamily="2" charset="-122"/>
                        <a:cs typeface="Arial" panose="020B0604020202020204" pitchFamily="34" charset="0"/>
                      </a:endParaRPr>
                    </a:p>
                  </a:txBody>
                  <a:tcPr marL="67687" marR="67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0" name="五边形 19"/>
          <p:cNvSpPr/>
          <p:nvPr/>
        </p:nvSpPr>
        <p:spPr bwMode="gray">
          <a:xfrm>
            <a:off x="6603224" y="58049"/>
            <a:ext cx="847321" cy="335812"/>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Site Creation</a:t>
            </a:r>
          </a:p>
        </p:txBody>
      </p:sp>
      <p:sp>
        <p:nvSpPr>
          <p:cNvPr id="21" name="燕尾形 20"/>
          <p:cNvSpPr/>
          <p:nvPr/>
        </p:nvSpPr>
        <p:spPr bwMode="gray">
          <a:xfrm>
            <a:off x="7305960" y="58049"/>
            <a:ext cx="1286133" cy="335812"/>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Device Onboarding</a:t>
            </a:r>
          </a:p>
        </p:txBody>
      </p:sp>
      <p:sp>
        <p:nvSpPr>
          <p:cNvPr id="22" name="燕尾形 21"/>
          <p:cNvSpPr/>
          <p:nvPr/>
        </p:nvSpPr>
        <p:spPr bwMode="gray">
          <a:xfrm>
            <a:off x="8447508" y="58049"/>
            <a:ext cx="1409279"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AR2 Service Configuration</a:t>
            </a:r>
          </a:p>
        </p:txBody>
      </p:sp>
      <p:sp>
        <p:nvSpPr>
          <p:cNvPr id="23" name="燕尾形 22"/>
          <p:cNvSpPr/>
          <p:nvPr/>
        </p:nvSpPr>
        <p:spPr bwMode="gray">
          <a:xfrm>
            <a:off x="9712202" y="58049"/>
            <a:ext cx="1409282"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AP2 Service Configuration</a:t>
            </a:r>
          </a:p>
        </p:txBody>
      </p:sp>
      <p:sp>
        <p:nvSpPr>
          <p:cNvPr id="24" name="燕尾形 23"/>
          <p:cNvSpPr/>
          <p:nvPr/>
        </p:nvSpPr>
        <p:spPr bwMode="gray">
          <a:xfrm>
            <a:off x="10976897" y="58049"/>
            <a:ext cx="723695"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O&amp;M</a:t>
            </a:r>
          </a:p>
        </p:txBody>
      </p:sp>
    </p:spTree>
    <p:extLst>
      <p:ext uri="{BB962C8B-B14F-4D97-AF65-F5344CB8AC3E}">
        <p14:creationId xmlns:p14="http://schemas.microsoft.com/office/powerpoint/2010/main" val="38007008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Freeform 159"/>
          <p:cNvSpPr/>
          <p:nvPr/>
        </p:nvSpPr>
        <p:spPr>
          <a:xfrm flipH="1">
            <a:off x="4497354" y="1803762"/>
            <a:ext cx="3653489" cy="216212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solidFill>
          <a:ln w="28575" cap="flat" cmpd="sng" algn="ctr">
            <a:solidFill>
              <a:sysClr val="window" lastClr="FFFFFF">
                <a:lumMod val="85000"/>
              </a:sysClr>
            </a:solidFill>
            <a:prstDash val="solid"/>
            <a:miter lim="800000"/>
          </a:ln>
          <a:effectLst/>
        </p:spPr>
        <p:txBody>
          <a:bodyPr wrap="square" rtlCol="0" anchor="ctr">
            <a:noAutofit/>
          </a:bodyPr>
          <a:lstStyle/>
          <a:p>
            <a:pPr algn="ctr" defTabSz="914034">
              <a:defRPr/>
            </a:pPr>
            <a:endParaRPr lang="en-US" sz="1799" kern="0">
              <a:solidFill>
                <a:prstClr val="white"/>
              </a:solidFill>
              <a:latin typeface="Arial"/>
              <a:ea typeface="微软雅黑"/>
            </a:endParaRPr>
          </a:p>
        </p:txBody>
      </p:sp>
      <p:grpSp>
        <p:nvGrpSpPr>
          <p:cNvPr id="48" name="组合 47"/>
          <p:cNvGrpSpPr/>
          <p:nvPr/>
        </p:nvGrpSpPr>
        <p:grpSpPr>
          <a:xfrm>
            <a:off x="5293071" y="2813562"/>
            <a:ext cx="2160087" cy="767838"/>
            <a:chOff x="5491251" y="1453139"/>
            <a:chExt cx="2160931" cy="768138"/>
          </a:xfrm>
        </p:grpSpPr>
        <p:sp>
          <p:nvSpPr>
            <p:cNvPr id="53" name="圆角矩形 52"/>
            <p:cNvSpPr/>
            <p:nvPr/>
          </p:nvSpPr>
          <p:spPr>
            <a:xfrm>
              <a:off x="5491251" y="1453139"/>
              <a:ext cx="2160931" cy="768138"/>
            </a:xfrm>
            <a:prstGeom prst="roundRect">
              <a:avLst>
                <a:gd name="adj" fmla="val 3166"/>
              </a:avLst>
            </a:prstGeom>
            <a:solidFill>
              <a:sysClr val="window" lastClr="FFFFFF">
                <a:lumMod val="95000"/>
              </a:sysClr>
            </a:solidFill>
            <a:ln w="12700" cap="flat" cmpd="sng" algn="ctr">
              <a:noFill/>
              <a:prstDash val="solid"/>
              <a:miter lim="800000"/>
            </a:ln>
            <a:effectLst/>
          </p:spPr>
          <p:txBody>
            <a:bodyPr rtlCol="0" anchor="ctr"/>
            <a:lstStyle/>
            <a:p>
              <a:pPr algn="ctr" defTabSz="914034">
                <a:defRPr/>
              </a:pPr>
              <a:endParaRPr lang="zh-CN" altLang="en-US" sz="1799"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5" name="图片 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01709" y="1618057"/>
              <a:ext cx="786452" cy="447063"/>
            </a:xfrm>
            <a:prstGeom prst="rect">
              <a:avLst/>
            </a:prstGeom>
          </p:spPr>
        </p:pic>
      </p:grpSp>
      <p:sp>
        <p:nvSpPr>
          <p:cNvPr id="2" name="标题 1"/>
          <p:cNvSpPr>
            <a:spLocks noGrp="1"/>
          </p:cNvSpPr>
          <p:nvPr>
            <p:ph type="title"/>
          </p:nvPr>
        </p:nvSpPr>
        <p:spPr/>
        <p:txBody>
          <a:bodyPr/>
          <a:lstStyle/>
          <a:p>
            <a:r>
              <a:rPr lang="en-US" smtClean="0"/>
              <a:t>Registration and Onboarding: AR Login</a:t>
            </a:r>
            <a:endParaRPr lang="en-US" altLang="zh-CN" dirty="0"/>
          </a:p>
        </p:txBody>
      </p:sp>
      <p:sp>
        <p:nvSpPr>
          <p:cNvPr id="7" name="圆角矩形 6"/>
          <p:cNvSpPr/>
          <p:nvPr/>
        </p:nvSpPr>
        <p:spPr>
          <a:xfrm>
            <a:off x="8587299" y="2124623"/>
            <a:ext cx="1738326" cy="2085228"/>
          </a:xfrm>
          <a:prstGeom prst="roundRect">
            <a:avLst>
              <a:gd name="adj" fmla="val 3166"/>
            </a:avLst>
          </a:prstGeom>
          <a:solidFill>
            <a:sysClr val="window" lastClr="FFFFFF">
              <a:lumMod val="95000"/>
            </a:sysClr>
          </a:solidFill>
          <a:ln w="12700" cap="flat" cmpd="sng" algn="ctr">
            <a:noFill/>
            <a:prstDash val="solid"/>
            <a:miter lim="800000"/>
          </a:ln>
          <a:effectLst/>
        </p:spPr>
        <p:txBody>
          <a:bodyPr rtlCol="0" anchor="ctr"/>
          <a:lstStyle/>
          <a:p>
            <a:pPr algn="ctr" defTabSz="914034" fontAlgn="ctr">
              <a:defRPr/>
            </a:pPr>
            <a:endParaRPr lang="en-US" altLang="zh-CN" sz="1799"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文本框 7"/>
          <p:cNvSpPr txBox="1"/>
          <p:nvPr/>
        </p:nvSpPr>
        <p:spPr>
          <a:xfrm>
            <a:off x="9773532" y="2124623"/>
            <a:ext cx="551539" cy="276891"/>
          </a:xfrm>
          <a:prstGeom prst="rect">
            <a:avLst/>
          </a:prstGeom>
          <a:noFill/>
        </p:spPr>
        <p:txBody>
          <a:bodyPr wrap="none" rtlCol="0">
            <a:spAutoFit/>
          </a:bodyPr>
          <a:lstStyle/>
          <a:p>
            <a:pPr algn="ctr" defTabSz="914034" fontAlgn="ctr"/>
            <a:r>
              <a:rPr lang="en-US" sz="1200" b="1" dirty="0" smtClean="0">
                <a:solidFill>
                  <a:prstClr val="black"/>
                </a:solidFill>
                <a:latin typeface="Huawei Sans" panose="020C0503030203020204" pitchFamily="34" charset="0"/>
              </a:rPr>
              <a:t>Site2</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任意多边形 8"/>
          <p:cNvSpPr/>
          <p:nvPr/>
        </p:nvSpPr>
        <p:spPr>
          <a:xfrm flipH="1">
            <a:off x="6158557" y="1882031"/>
            <a:ext cx="3275019" cy="909914"/>
          </a:xfrm>
          <a:custGeom>
            <a:avLst/>
            <a:gdLst>
              <a:gd name="connsiteX0" fmla="*/ 0 w 660400"/>
              <a:gd name="connsiteY0" fmla="*/ 2023533 h 2023533"/>
              <a:gd name="connsiteX1" fmla="*/ 660400 w 660400"/>
              <a:gd name="connsiteY1" fmla="*/ 0 h 2023533"/>
              <a:gd name="connsiteX0" fmla="*/ 0 w 922866"/>
              <a:gd name="connsiteY0" fmla="*/ 1075266 h 1075266"/>
              <a:gd name="connsiteX1" fmla="*/ 922866 w 922866"/>
              <a:gd name="connsiteY1" fmla="*/ 0 h 1075266"/>
              <a:gd name="connsiteX0" fmla="*/ 0 w 922866"/>
              <a:gd name="connsiteY0" fmla="*/ 1075266 h 1075266"/>
              <a:gd name="connsiteX1" fmla="*/ 922866 w 922866"/>
              <a:gd name="connsiteY1" fmla="*/ 0 h 1075266"/>
              <a:gd name="connsiteX0" fmla="*/ 0 w 922866"/>
              <a:gd name="connsiteY0" fmla="*/ 1075266 h 1075266"/>
              <a:gd name="connsiteX1" fmla="*/ 922866 w 922866"/>
              <a:gd name="connsiteY1" fmla="*/ 0 h 1075266"/>
              <a:gd name="connsiteX0" fmla="*/ 0 w 894680"/>
              <a:gd name="connsiteY0" fmla="*/ 1066629 h 1066629"/>
              <a:gd name="connsiteX1" fmla="*/ 894680 w 894680"/>
              <a:gd name="connsiteY1" fmla="*/ 0 h 1066629"/>
              <a:gd name="connsiteX0" fmla="*/ 0 w 894680"/>
              <a:gd name="connsiteY0" fmla="*/ 1066629 h 1066629"/>
              <a:gd name="connsiteX1" fmla="*/ 894680 w 894680"/>
              <a:gd name="connsiteY1" fmla="*/ 0 h 1066629"/>
              <a:gd name="connsiteX0" fmla="*/ 0 w 891548"/>
              <a:gd name="connsiteY0" fmla="*/ 1062310 h 1062310"/>
              <a:gd name="connsiteX1" fmla="*/ 891548 w 891548"/>
              <a:gd name="connsiteY1" fmla="*/ 0 h 1062310"/>
              <a:gd name="connsiteX0" fmla="*/ 0 w 891548"/>
              <a:gd name="connsiteY0" fmla="*/ 1062310 h 1062310"/>
              <a:gd name="connsiteX1" fmla="*/ 891548 w 891548"/>
              <a:gd name="connsiteY1" fmla="*/ 0 h 1062310"/>
              <a:gd name="connsiteX0" fmla="*/ 0 w 891548"/>
              <a:gd name="connsiteY0" fmla="*/ 1062310 h 1062310"/>
              <a:gd name="connsiteX1" fmla="*/ 891548 w 891548"/>
              <a:gd name="connsiteY1" fmla="*/ 0 h 1062310"/>
              <a:gd name="connsiteX0" fmla="*/ 0 w 888416"/>
              <a:gd name="connsiteY0" fmla="*/ 1046437 h 1046437"/>
              <a:gd name="connsiteX1" fmla="*/ 888416 w 888416"/>
              <a:gd name="connsiteY1" fmla="*/ 0 h 1046437"/>
              <a:gd name="connsiteX0" fmla="*/ 0 w 888416"/>
              <a:gd name="connsiteY0" fmla="*/ 1046437 h 1046437"/>
              <a:gd name="connsiteX1" fmla="*/ 888416 w 888416"/>
              <a:gd name="connsiteY1" fmla="*/ 0 h 1046437"/>
            </a:gdLst>
            <a:ahLst/>
            <a:cxnLst>
              <a:cxn ang="0">
                <a:pos x="connsiteX0" y="connsiteY0"/>
              </a:cxn>
              <a:cxn ang="0">
                <a:pos x="connsiteX1" y="connsiteY1"/>
              </a:cxn>
            </a:cxnLst>
            <a:rect l="l" t="t" r="r" b="b"/>
            <a:pathLst>
              <a:path w="888416" h="1046437">
                <a:moveTo>
                  <a:pt x="0" y="1046437"/>
                </a:moveTo>
                <a:cubicBezTo>
                  <a:pt x="50598" y="156908"/>
                  <a:pt x="312064" y="41003"/>
                  <a:pt x="888416" y="0"/>
                </a:cubicBezTo>
              </a:path>
            </a:pathLst>
          </a:custGeom>
          <a:noFill/>
          <a:ln w="12700" cap="flat" cmpd="sng" algn="ctr">
            <a:solidFill>
              <a:srgbClr val="C00000"/>
            </a:solidFill>
            <a:prstDash val="solid"/>
            <a:miter lim="800000"/>
          </a:ln>
          <a:effectLst/>
        </p:spPr>
        <p:txBody>
          <a:bodyPr rtlCol="0" anchor="ctr"/>
          <a:lstStyle/>
          <a:p>
            <a:pPr algn="ctr" defTabSz="914034" fontAlgn="ctr">
              <a:defRPr/>
            </a:pPr>
            <a:endParaRPr lang="en-US" altLang="zh-CN" sz="1799"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文本框 9"/>
          <p:cNvSpPr txBox="1"/>
          <p:nvPr/>
        </p:nvSpPr>
        <p:spPr>
          <a:xfrm>
            <a:off x="9608386" y="3625651"/>
            <a:ext cx="482636" cy="276891"/>
          </a:xfrm>
          <a:prstGeom prst="rect">
            <a:avLst/>
          </a:prstGeom>
          <a:noFill/>
        </p:spPr>
        <p:txBody>
          <a:bodyPr wrap="none" rtlCol="0">
            <a:spAutoFit/>
          </a:bodyPr>
          <a:lstStyle/>
          <a:p>
            <a:pPr algn="ctr" defTabSz="914034" fontAlgn="ctr"/>
            <a:r>
              <a:rPr lang="en-US" sz="1200" b="1" dirty="0" smtClean="0">
                <a:solidFill>
                  <a:prstClr val="black"/>
                </a:solidFill>
                <a:latin typeface="Huawei Sans" panose="020C0503030203020204" pitchFamily="34" charset="0"/>
              </a:rPr>
              <a:t>AP2</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6" name="图片 105" descr="AP.png"/>
          <p:cNvPicPr>
            <a:picLocks/>
          </p:cNvPicPr>
          <p:nvPr/>
        </p:nvPicPr>
        <p:blipFill>
          <a:blip r:embed="rId4" cstate="print"/>
          <a:stretch>
            <a:fillRect/>
          </a:stretch>
        </p:blipFill>
        <p:spPr>
          <a:xfrm>
            <a:off x="9210522" y="3600891"/>
            <a:ext cx="446107" cy="364995"/>
          </a:xfrm>
          <a:prstGeom prst="rect">
            <a:avLst/>
          </a:prstGeom>
        </p:spPr>
      </p:pic>
      <p:pic>
        <p:nvPicPr>
          <p:cNvPr id="18" name="Picture 2" descr="G:\做的项目\公共\扁平图标切换\更新2015_01_21\oss扁平图标库2015_01_21更新-04.png"/>
          <p:cNvPicPr>
            <a:picLocks noChangeArrowheads="1"/>
          </p:cNvPicPr>
          <p:nvPr/>
        </p:nvPicPr>
        <p:blipFill>
          <a:blip r:embed="rId5" cstate="print"/>
          <a:stretch>
            <a:fillRect/>
          </a:stretch>
        </p:blipFill>
        <p:spPr bwMode="auto">
          <a:xfrm>
            <a:off x="9210522" y="2546327"/>
            <a:ext cx="446107" cy="364995"/>
          </a:xfrm>
          <a:prstGeom prst="rect">
            <a:avLst/>
          </a:prstGeom>
          <a:noFill/>
        </p:spPr>
      </p:pic>
      <p:sp>
        <p:nvSpPr>
          <p:cNvPr id="19" name="文本框 18"/>
          <p:cNvSpPr txBox="1"/>
          <p:nvPr/>
        </p:nvSpPr>
        <p:spPr>
          <a:xfrm>
            <a:off x="9650848" y="2590379"/>
            <a:ext cx="490648" cy="276891"/>
          </a:xfrm>
          <a:prstGeom prst="rect">
            <a:avLst/>
          </a:prstGeom>
          <a:noFill/>
        </p:spPr>
        <p:txBody>
          <a:bodyPr wrap="none" rtlCol="0">
            <a:spAutoFit/>
          </a:bodyPr>
          <a:lstStyle/>
          <a:p>
            <a:pPr algn="ctr" defTabSz="914034" fontAlgn="ctr"/>
            <a:r>
              <a:rPr lang="en-US" sz="1200" b="1" dirty="0" smtClean="0">
                <a:solidFill>
                  <a:prstClr val="black"/>
                </a:solidFill>
                <a:latin typeface="Huawei Sans" panose="020C0503030203020204" pitchFamily="34" charset="0"/>
              </a:rPr>
              <a:t>AR2</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 name="Straight Connector 167"/>
          <p:cNvCxnSpPr>
            <a:stCxn id="18" idx="2"/>
            <a:endCxn id="16" idx="0"/>
          </p:cNvCxnSpPr>
          <p:nvPr/>
        </p:nvCxnSpPr>
        <p:spPr>
          <a:xfrm>
            <a:off x="9433576" y="2911322"/>
            <a:ext cx="0" cy="689569"/>
          </a:xfrm>
          <a:prstGeom prst="line">
            <a:avLst/>
          </a:prstGeom>
          <a:noFill/>
          <a:ln w="19050" cap="flat" cmpd="sng" algn="ctr">
            <a:solidFill>
              <a:sysClr val="windowText" lastClr="000000"/>
            </a:solidFill>
            <a:prstDash val="solid"/>
            <a:miter lim="800000"/>
          </a:ln>
          <a:effectLst/>
        </p:spPr>
      </p:cxnSp>
      <p:sp>
        <p:nvSpPr>
          <p:cNvPr id="23" name="文本框 22"/>
          <p:cNvSpPr txBox="1"/>
          <p:nvPr/>
        </p:nvSpPr>
        <p:spPr>
          <a:xfrm>
            <a:off x="9278190" y="2269436"/>
            <a:ext cx="756642" cy="276891"/>
          </a:xfrm>
          <a:prstGeom prst="rect">
            <a:avLst/>
          </a:prstGeom>
          <a:noFill/>
        </p:spPr>
        <p:txBody>
          <a:bodyPr wrap="none" rtlCol="0">
            <a:spAutoFit/>
          </a:bodyPr>
          <a:lstStyle/>
          <a:p>
            <a:pPr algn="ctr" defTabSz="914034" fontAlgn="ctr"/>
            <a:r>
              <a:rPr lang="en-US" sz="1200" dirty="0" smtClean="0">
                <a:solidFill>
                  <a:prstClr val="black"/>
                </a:solidFill>
                <a:latin typeface="Huawei Sans" panose="020C0503030203020204" pitchFamily="34" charset="0"/>
              </a:rPr>
              <a:t>GE0/0/8</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p:cNvSpPr txBox="1"/>
          <p:nvPr/>
        </p:nvSpPr>
        <p:spPr>
          <a:xfrm>
            <a:off x="9395211" y="2919860"/>
            <a:ext cx="756642" cy="276891"/>
          </a:xfrm>
          <a:prstGeom prst="rect">
            <a:avLst/>
          </a:prstGeom>
          <a:noFill/>
        </p:spPr>
        <p:txBody>
          <a:bodyPr wrap="none" rtlCol="0">
            <a:spAutoFit/>
          </a:bodyPr>
          <a:lstStyle/>
          <a:p>
            <a:pPr algn="ctr" defTabSz="914034" fontAlgn="ctr"/>
            <a:r>
              <a:rPr lang="en-US" sz="1200" dirty="0" smtClean="0">
                <a:solidFill>
                  <a:prstClr val="black"/>
                </a:solidFill>
                <a:latin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9" name="图片 28" descr="wifi信号蓝.png"/>
          <p:cNvPicPr>
            <a:picLocks/>
          </p:cNvPicPr>
          <p:nvPr/>
        </p:nvPicPr>
        <p:blipFill>
          <a:blip r:embed="rId6" cstate="print"/>
          <a:stretch>
            <a:fillRect/>
          </a:stretch>
        </p:blipFill>
        <p:spPr>
          <a:xfrm rot="10800000">
            <a:off x="9187714" y="3998768"/>
            <a:ext cx="445782" cy="278356"/>
          </a:xfrm>
          <a:prstGeom prst="rect">
            <a:avLst/>
          </a:prstGeom>
        </p:spPr>
      </p:pic>
      <p:pic>
        <p:nvPicPr>
          <p:cNvPr id="30" name="图片 29" descr="SAN网络-蓝.png"/>
          <p:cNvPicPr>
            <a:picLocks noChangeAspect="1"/>
          </p:cNvPicPr>
          <p:nvPr/>
        </p:nvPicPr>
        <p:blipFill>
          <a:blip r:embed="rId7" cstate="print"/>
          <a:stretch>
            <a:fillRect/>
          </a:stretch>
        </p:blipFill>
        <p:spPr>
          <a:xfrm>
            <a:off x="9800490" y="4367974"/>
            <a:ext cx="239298" cy="392042"/>
          </a:xfrm>
          <a:prstGeom prst="rect">
            <a:avLst/>
          </a:prstGeom>
        </p:spPr>
      </p:pic>
      <p:sp>
        <p:nvSpPr>
          <p:cNvPr id="36" name="任意多边形 35"/>
          <p:cNvSpPr/>
          <p:nvPr/>
        </p:nvSpPr>
        <p:spPr>
          <a:xfrm>
            <a:off x="7380563" y="1679099"/>
            <a:ext cx="1736683" cy="538040"/>
          </a:xfrm>
          <a:custGeom>
            <a:avLst/>
            <a:gdLst>
              <a:gd name="connsiteX0" fmla="*/ 2080260 w 2080260"/>
              <a:gd name="connsiteY0" fmla="*/ 502920 h 502920"/>
              <a:gd name="connsiteX1" fmla="*/ 830580 w 2080260"/>
              <a:gd name="connsiteY1" fmla="*/ 99060 h 502920"/>
              <a:gd name="connsiteX2" fmla="*/ 0 w 2080260"/>
              <a:gd name="connsiteY2" fmla="*/ 0 h 502920"/>
              <a:gd name="connsiteX0" fmla="*/ 1837373 w 1837373"/>
              <a:gd name="connsiteY0" fmla="*/ 502920 h 502920"/>
              <a:gd name="connsiteX1" fmla="*/ 587693 w 1837373"/>
              <a:gd name="connsiteY1" fmla="*/ 99060 h 502920"/>
              <a:gd name="connsiteX2" fmla="*/ 0 w 1837373"/>
              <a:gd name="connsiteY2" fmla="*/ 0 h 502920"/>
              <a:gd name="connsiteX0" fmla="*/ 1837373 w 1837373"/>
              <a:gd name="connsiteY0" fmla="*/ 512923 h 512923"/>
              <a:gd name="connsiteX1" fmla="*/ 859156 w 1837373"/>
              <a:gd name="connsiteY1" fmla="*/ 51913 h 512923"/>
              <a:gd name="connsiteX2" fmla="*/ 0 w 1837373"/>
              <a:gd name="connsiteY2" fmla="*/ 10003 h 512923"/>
              <a:gd name="connsiteX0" fmla="*/ 1737361 w 1737361"/>
              <a:gd name="connsiteY0" fmla="*/ 538250 h 538250"/>
              <a:gd name="connsiteX1" fmla="*/ 859156 w 1737361"/>
              <a:gd name="connsiteY1" fmla="*/ 53428 h 538250"/>
              <a:gd name="connsiteX2" fmla="*/ 0 w 1737361"/>
              <a:gd name="connsiteY2" fmla="*/ 11518 h 538250"/>
              <a:gd name="connsiteX0" fmla="*/ 1737361 w 1737361"/>
              <a:gd name="connsiteY0" fmla="*/ 538250 h 538250"/>
              <a:gd name="connsiteX1" fmla="*/ 859156 w 1737361"/>
              <a:gd name="connsiteY1" fmla="*/ 53428 h 538250"/>
              <a:gd name="connsiteX2" fmla="*/ 0 w 1737361"/>
              <a:gd name="connsiteY2" fmla="*/ 11518 h 538250"/>
            </a:gdLst>
            <a:ahLst/>
            <a:cxnLst>
              <a:cxn ang="0">
                <a:pos x="connsiteX0" y="connsiteY0"/>
              </a:cxn>
              <a:cxn ang="0">
                <a:pos x="connsiteX1" y="connsiteY1"/>
              </a:cxn>
              <a:cxn ang="0">
                <a:pos x="connsiteX2" y="connsiteY2"/>
              </a:cxn>
            </a:cxnLst>
            <a:rect l="l" t="t" r="r" b="b"/>
            <a:pathLst>
              <a:path w="1737361" h="538250">
                <a:moveTo>
                  <a:pt x="1737361" y="538250"/>
                </a:moveTo>
                <a:cubicBezTo>
                  <a:pt x="1438276" y="302030"/>
                  <a:pt x="1148716" y="141217"/>
                  <a:pt x="859156" y="53428"/>
                </a:cubicBezTo>
                <a:cubicBezTo>
                  <a:pt x="569596" y="-34361"/>
                  <a:pt x="45720" y="12788"/>
                  <a:pt x="0" y="11518"/>
                </a:cubicBezTo>
              </a:path>
            </a:pathLst>
          </a:custGeom>
          <a:noFill/>
          <a:ln w="19050">
            <a:solidFill>
              <a:srgbClr val="EC7061"/>
            </a:solidFill>
            <a:prstDash val="sysDot"/>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solidFill>
                <a:prstClr val="white"/>
              </a:solidFill>
              <a:latin typeface="Huawei Sans" panose="020C0503030203020204" pitchFamily="34" charset="0"/>
            </a:endParaRPr>
          </a:p>
        </p:txBody>
      </p:sp>
      <p:sp>
        <p:nvSpPr>
          <p:cNvPr id="37" name="椭圆 36"/>
          <p:cNvSpPr>
            <a:spLocks noChangeAspect="1"/>
          </p:cNvSpPr>
          <p:nvPr/>
        </p:nvSpPr>
        <p:spPr>
          <a:xfrm>
            <a:off x="8703573" y="1413440"/>
            <a:ext cx="251902" cy="251902"/>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defTabSz="914034" fontAlgn="ctr">
              <a:defRPr/>
            </a:pPr>
            <a:r>
              <a:rPr lang="en-US" sz="1399" b="1" dirty="0" smtClean="0">
                <a:solidFill>
                  <a:prstClr val="white"/>
                </a:solidFill>
                <a:latin typeface="Huawei Sans" panose="020C0503030203020204" pitchFamily="34" charset="0"/>
              </a:rPr>
              <a:t>1</a:t>
            </a:r>
            <a:endParaRPr lang="en-US" altLang="zh-CN" sz="1399" b="1" kern="0" dirty="0">
              <a:solidFill>
                <a:prstClr val="white"/>
              </a:solidFill>
              <a:latin typeface="Huawei Sans" panose="020C0503030203020204" pitchFamily="34" charset="0"/>
              <a:ea typeface="方正兰亭黑简体"/>
              <a:sym typeface="Huawei Sans" panose="020C0503030203020204" pitchFamily="34" charset="0"/>
            </a:endParaRPr>
          </a:p>
        </p:txBody>
      </p:sp>
      <p:sp>
        <p:nvSpPr>
          <p:cNvPr id="39" name="文本框 38"/>
          <p:cNvSpPr txBox="1"/>
          <p:nvPr/>
        </p:nvSpPr>
        <p:spPr>
          <a:xfrm>
            <a:off x="8997818" y="932166"/>
            <a:ext cx="2839398" cy="1125949"/>
          </a:xfrm>
          <a:prstGeom prst="rect">
            <a:avLst/>
          </a:prstGeom>
          <a:noFill/>
        </p:spPr>
        <p:txBody>
          <a:bodyPr wrap="square" rtlCol="0">
            <a:spAutoFit/>
          </a:bodyPr>
          <a:lstStyle/>
          <a:p>
            <a:pPr fontAlgn="ctr">
              <a:lnSpc>
                <a:spcPct val="120000"/>
              </a:lnSpc>
            </a:pPr>
            <a:r>
              <a:rPr lang="en-US" sz="1399" dirty="0" smtClean="0">
                <a:solidFill>
                  <a:prstClr val="black"/>
                </a:solidFill>
                <a:latin typeface="Huawei Sans" panose="020C0503030203020204" pitchFamily="34" charset="0"/>
              </a:rPr>
              <a:t>AR2 obtains its IP address through DHCP and the IP address of </a:t>
            </a:r>
            <a:r>
              <a:rPr lang="en-US" sz="1399" dirty="0" err="1" smtClean="0">
                <a:solidFill>
                  <a:prstClr val="black"/>
                </a:solidFill>
                <a:latin typeface="Huawei Sans" panose="020C0503030203020204" pitchFamily="34" charset="0"/>
              </a:rPr>
              <a:t>iMaster</a:t>
            </a:r>
            <a:r>
              <a:rPr lang="en-US" sz="1399" dirty="0" smtClean="0">
                <a:solidFill>
                  <a:prstClr val="black"/>
                </a:solidFill>
                <a:latin typeface="Huawei Sans" panose="020C0503030203020204" pitchFamily="34" charset="0"/>
              </a:rPr>
              <a:t> NCE-Campus through DHCP Option148.</a:t>
            </a:r>
            <a:endParaRPr lang="en-US" altLang="zh-CN" sz="1399" dirty="0">
              <a:solidFill>
                <a:prstClr val="black"/>
              </a:solidFill>
              <a:latin typeface="Huawei Sans" panose="020C0503030203020204" pitchFamily="34" charset="0"/>
            </a:endParaRPr>
          </a:p>
        </p:txBody>
      </p:sp>
      <p:sp>
        <p:nvSpPr>
          <p:cNvPr id="40" name="任意多边形 39"/>
          <p:cNvSpPr/>
          <p:nvPr/>
        </p:nvSpPr>
        <p:spPr>
          <a:xfrm>
            <a:off x="6693612" y="2367035"/>
            <a:ext cx="2363758" cy="984628"/>
          </a:xfrm>
          <a:custGeom>
            <a:avLst/>
            <a:gdLst>
              <a:gd name="connsiteX0" fmla="*/ 2080260 w 2080260"/>
              <a:gd name="connsiteY0" fmla="*/ 502920 h 502920"/>
              <a:gd name="connsiteX1" fmla="*/ 830580 w 2080260"/>
              <a:gd name="connsiteY1" fmla="*/ 99060 h 502920"/>
              <a:gd name="connsiteX2" fmla="*/ 0 w 2080260"/>
              <a:gd name="connsiteY2" fmla="*/ 0 h 502920"/>
              <a:gd name="connsiteX0" fmla="*/ 1837373 w 1837373"/>
              <a:gd name="connsiteY0" fmla="*/ 502920 h 502920"/>
              <a:gd name="connsiteX1" fmla="*/ 587693 w 1837373"/>
              <a:gd name="connsiteY1" fmla="*/ 99060 h 502920"/>
              <a:gd name="connsiteX2" fmla="*/ 0 w 1837373"/>
              <a:gd name="connsiteY2" fmla="*/ 0 h 502920"/>
              <a:gd name="connsiteX0" fmla="*/ 1837373 w 1837373"/>
              <a:gd name="connsiteY0" fmla="*/ 512923 h 512923"/>
              <a:gd name="connsiteX1" fmla="*/ 859156 w 1837373"/>
              <a:gd name="connsiteY1" fmla="*/ 51913 h 512923"/>
              <a:gd name="connsiteX2" fmla="*/ 0 w 1837373"/>
              <a:gd name="connsiteY2" fmla="*/ 10003 h 512923"/>
              <a:gd name="connsiteX0" fmla="*/ 1737361 w 1737361"/>
              <a:gd name="connsiteY0" fmla="*/ 538250 h 538250"/>
              <a:gd name="connsiteX1" fmla="*/ 859156 w 1737361"/>
              <a:gd name="connsiteY1" fmla="*/ 53428 h 538250"/>
              <a:gd name="connsiteX2" fmla="*/ 0 w 1737361"/>
              <a:gd name="connsiteY2" fmla="*/ 11518 h 538250"/>
              <a:gd name="connsiteX0" fmla="*/ 1737361 w 1737361"/>
              <a:gd name="connsiteY0" fmla="*/ 538250 h 538250"/>
              <a:gd name="connsiteX1" fmla="*/ 859156 w 1737361"/>
              <a:gd name="connsiteY1" fmla="*/ 53428 h 538250"/>
              <a:gd name="connsiteX2" fmla="*/ 0 w 1737361"/>
              <a:gd name="connsiteY2" fmla="*/ 11518 h 538250"/>
              <a:gd name="connsiteX0" fmla="*/ 2364681 w 2364681"/>
              <a:gd name="connsiteY0" fmla="*/ 499526 h 1036051"/>
              <a:gd name="connsiteX1" fmla="*/ 1486476 w 2364681"/>
              <a:gd name="connsiteY1" fmla="*/ 14704 h 1036051"/>
              <a:gd name="connsiteX2" fmla="*/ 0 w 2364681"/>
              <a:gd name="connsiteY2" fmla="*/ 1036050 h 1036051"/>
              <a:gd name="connsiteX0" fmla="*/ 2364681 w 2364681"/>
              <a:gd name="connsiteY0" fmla="*/ 448488 h 985013"/>
              <a:gd name="connsiteX1" fmla="*/ 912318 w 2364681"/>
              <a:gd name="connsiteY1" fmla="*/ 16829 h 985013"/>
              <a:gd name="connsiteX2" fmla="*/ 0 w 2364681"/>
              <a:gd name="connsiteY2" fmla="*/ 985012 h 985013"/>
            </a:gdLst>
            <a:ahLst/>
            <a:cxnLst>
              <a:cxn ang="0">
                <a:pos x="connsiteX0" y="connsiteY0"/>
              </a:cxn>
              <a:cxn ang="0">
                <a:pos x="connsiteX1" y="connsiteY1"/>
              </a:cxn>
              <a:cxn ang="0">
                <a:pos x="connsiteX2" y="connsiteY2"/>
              </a:cxn>
            </a:cxnLst>
            <a:rect l="l" t="t" r="r" b="b"/>
            <a:pathLst>
              <a:path w="2364681" h="985013">
                <a:moveTo>
                  <a:pt x="2364681" y="448488"/>
                </a:moveTo>
                <a:cubicBezTo>
                  <a:pt x="2065596" y="212268"/>
                  <a:pt x="1306432" y="-72592"/>
                  <a:pt x="912318" y="16829"/>
                </a:cubicBezTo>
                <a:cubicBezTo>
                  <a:pt x="518205" y="106250"/>
                  <a:pt x="45720" y="986282"/>
                  <a:pt x="0" y="985012"/>
                </a:cubicBezTo>
              </a:path>
            </a:pathLst>
          </a:custGeom>
          <a:noFill/>
          <a:ln w="19050">
            <a:solidFill>
              <a:srgbClr val="EC7061"/>
            </a:solidFill>
            <a:prstDash val="sysDot"/>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solidFill>
                <a:prstClr val="white"/>
              </a:solidFill>
              <a:latin typeface="Huawei Sans" panose="020C0503030203020204" pitchFamily="34" charset="0"/>
            </a:endParaRPr>
          </a:p>
        </p:txBody>
      </p:sp>
      <p:sp>
        <p:nvSpPr>
          <p:cNvPr id="41" name="椭圆 40"/>
          <p:cNvSpPr>
            <a:spLocks noChangeAspect="1"/>
          </p:cNvSpPr>
          <p:nvPr/>
        </p:nvSpPr>
        <p:spPr>
          <a:xfrm>
            <a:off x="7180644" y="2785045"/>
            <a:ext cx="251902" cy="251902"/>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defTabSz="914034" fontAlgn="ctr">
              <a:defRPr/>
            </a:pPr>
            <a:r>
              <a:rPr lang="en-US" sz="1399" b="1" dirty="0" smtClean="0">
                <a:solidFill>
                  <a:prstClr val="white"/>
                </a:solidFill>
                <a:latin typeface="Huawei Sans" panose="020C0503030203020204" pitchFamily="34" charset="0"/>
              </a:rPr>
              <a:t>2</a:t>
            </a:r>
            <a:endParaRPr lang="en-US" altLang="zh-CN" sz="1399" b="1" kern="0" dirty="0">
              <a:solidFill>
                <a:prstClr val="white"/>
              </a:solidFill>
              <a:latin typeface="Huawei Sans" panose="020C0503030203020204" pitchFamily="34" charset="0"/>
              <a:ea typeface="方正兰亭黑简体"/>
              <a:sym typeface="Huawei Sans" panose="020C0503030203020204" pitchFamily="34" charset="0"/>
            </a:endParaRPr>
          </a:p>
        </p:txBody>
      </p:sp>
      <p:sp>
        <p:nvSpPr>
          <p:cNvPr id="42" name="文本框 41"/>
          <p:cNvSpPr txBox="1"/>
          <p:nvPr/>
        </p:nvSpPr>
        <p:spPr>
          <a:xfrm>
            <a:off x="7395855" y="2757169"/>
            <a:ext cx="1281080" cy="953594"/>
          </a:xfrm>
          <a:prstGeom prst="rect">
            <a:avLst/>
          </a:prstGeom>
          <a:noFill/>
        </p:spPr>
        <p:txBody>
          <a:bodyPr wrap="square" rtlCol="0">
            <a:spAutoFit/>
          </a:bodyPr>
          <a:lstStyle/>
          <a:p>
            <a:pPr fontAlgn="ctr"/>
            <a:r>
              <a:rPr lang="en-US" sz="1399" dirty="0" smtClean="0">
                <a:solidFill>
                  <a:prstClr val="black"/>
                </a:solidFill>
                <a:latin typeface="Huawei Sans" panose="020C0503030203020204" pitchFamily="34" charset="0"/>
              </a:rPr>
              <a:t>AR2 is registered and goes online.</a:t>
            </a:r>
            <a:endParaRPr lang="en-US" altLang="zh-CN" sz="1399" dirty="0">
              <a:solidFill>
                <a:prstClr val="black"/>
              </a:solidFill>
              <a:latin typeface="Huawei Sans" panose="020C0503030203020204" pitchFamily="34" charset="0"/>
            </a:endParaRPr>
          </a:p>
        </p:txBody>
      </p:sp>
      <p:sp>
        <p:nvSpPr>
          <p:cNvPr id="43" name="矩形 42"/>
          <p:cNvSpPr/>
          <p:nvPr/>
        </p:nvSpPr>
        <p:spPr>
          <a:xfrm>
            <a:off x="455613" y="4893820"/>
            <a:ext cx="11256962" cy="1169551"/>
          </a:xfrm>
          <a:prstGeom prst="rect">
            <a:avLst/>
          </a:prstGeom>
        </p:spPr>
        <p:txBody>
          <a:bodyPr wrap="square">
            <a:spAutoFit/>
          </a:bodyPr>
          <a:lstStyle/>
          <a:p>
            <a:pPr marL="285636" indent="-285636" fontAlgn="ctr">
              <a:lnSpc>
                <a:spcPts val="2799"/>
              </a:lnSpc>
              <a:spcAft>
                <a:spcPts val="600"/>
              </a:spcAft>
              <a:buFont typeface="Arial" panose="020B0604020202020204" pitchFamily="34" charset="0"/>
              <a:buChar char="•"/>
            </a:pPr>
            <a:r>
              <a:rPr lang="en-US" sz="1599" dirty="0" smtClean="0">
                <a:latin typeface="Huawei Sans" panose="020C0503030203020204" pitchFamily="34" charset="0"/>
              </a:rPr>
              <a:t>In this demo, the AR goes online in DHCP Option148 mode. When the AR starts, it automatically obtains an IP address from the WAN interface. If the AR obtains the IP address through DHCP Option148, it sends a registration request to the IP address and port number in DHCP Option148.</a:t>
            </a:r>
            <a:endParaRPr lang="en-US" altLang="zh-CN" sz="1599" dirty="0">
              <a:solidFill>
                <a:prstClr val="black"/>
              </a:solidFill>
              <a:latin typeface="Huawei Sans" panose="020C0503030203020204" pitchFamily="34" charset="0"/>
            </a:endParaRPr>
          </a:p>
        </p:txBody>
      </p:sp>
      <p:sp>
        <p:nvSpPr>
          <p:cNvPr id="45" name="文本框 44"/>
          <p:cNvSpPr txBox="1"/>
          <p:nvPr/>
        </p:nvSpPr>
        <p:spPr>
          <a:xfrm>
            <a:off x="601579" y="1677361"/>
            <a:ext cx="3983384" cy="1631216"/>
          </a:xfrm>
          <a:prstGeom prst="rect">
            <a:avLst/>
          </a:prstGeom>
          <a:solidFill>
            <a:srgbClr val="F4FBFE"/>
          </a:solidFill>
          <a:ln>
            <a:solidFill>
              <a:srgbClr val="99DFF9"/>
            </a:solidFill>
          </a:ln>
        </p:spPr>
        <p:txBody>
          <a:bodyPr wrap="square" rtlCol="0">
            <a:spAutoFit/>
          </a:bodyPr>
          <a:lstStyle/>
          <a:p>
            <a:pPr fontAlgn="ctr">
              <a:lnSpc>
                <a:spcPts val="2400"/>
              </a:lnSpc>
            </a:pPr>
            <a:r>
              <a:rPr lang="en-US" sz="1200" dirty="0" smtClean="0">
                <a:solidFill>
                  <a:prstClr val="black"/>
                </a:solidFill>
                <a:latin typeface="Huawei Sans" panose="020C0503030203020204" pitchFamily="34" charset="0"/>
              </a:rPr>
              <a:t>interface Vlanif67</a:t>
            </a:r>
          </a:p>
          <a:p>
            <a:pPr fontAlgn="ctr">
              <a:lnSpc>
                <a:spcPts val="2400"/>
              </a:lnSpc>
            </a:pPr>
            <a:r>
              <a:rPr lang="en-US" sz="1200" dirty="0" err="1" smtClean="0">
                <a:solidFill>
                  <a:prstClr val="black"/>
                </a:solidFill>
                <a:latin typeface="Huawei Sans" panose="020C0503030203020204" pitchFamily="34" charset="0"/>
              </a:rPr>
              <a:t>dhcp</a:t>
            </a:r>
            <a:r>
              <a:rPr lang="en-US" sz="1200" dirty="0" smtClean="0">
                <a:solidFill>
                  <a:prstClr val="black"/>
                </a:solidFill>
                <a:latin typeface="Huawei Sans" panose="020C0503030203020204" pitchFamily="34" charset="0"/>
              </a:rPr>
              <a:t> select interface</a:t>
            </a:r>
          </a:p>
          <a:p>
            <a:pPr fontAlgn="ctr">
              <a:lnSpc>
                <a:spcPts val="2400"/>
              </a:lnSpc>
            </a:pPr>
            <a:r>
              <a:rPr lang="en-US" sz="1200" dirty="0" err="1" smtClean="0">
                <a:solidFill>
                  <a:prstClr val="black"/>
                </a:solidFill>
                <a:latin typeface="Huawei Sans" panose="020C0503030203020204" pitchFamily="34" charset="0"/>
              </a:rPr>
              <a:t>dhcp</a:t>
            </a:r>
            <a:r>
              <a:rPr lang="en-US" sz="1200" dirty="0" smtClean="0">
                <a:solidFill>
                  <a:prstClr val="black"/>
                </a:solidFill>
                <a:latin typeface="Huawei Sans" panose="020C0503030203020204" pitchFamily="34" charset="0"/>
              </a:rPr>
              <a:t> server Option148 </a:t>
            </a:r>
            <a:r>
              <a:rPr lang="en-US" sz="1200" dirty="0" err="1" smtClean="0">
                <a:solidFill>
                  <a:prstClr val="black"/>
                </a:solidFill>
                <a:latin typeface="Huawei Sans" panose="020C0503030203020204" pitchFamily="34" charset="0"/>
              </a:rPr>
              <a:t>ascii</a:t>
            </a:r>
            <a:r>
              <a:rPr lang="en-US" sz="1200" dirty="0" smtClean="0">
                <a:solidFill>
                  <a:prstClr val="black"/>
                </a:solidFill>
                <a:latin typeface="Huawei Sans" panose="020C0503030203020204" pitchFamily="34" charset="0"/>
              </a:rPr>
              <a:t> </a:t>
            </a:r>
            <a:r>
              <a:rPr lang="en-US" sz="1200" dirty="0" err="1" smtClean="0">
                <a:solidFill>
                  <a:prstClr val="black"/>
                </a:solidFill>
                <a:latin typeface="Huawei Sans" panose="020C0503030203020204" pitchFamily="34" charset="0"/>
              </a:rPr>
              <a:t>agilemode</a:t>
            </a:r>
            <a:r>
              <a:rPr lang="en-US" sz="1200" dirty="0" smtClean="0">
                <a:solidFill>
                  <a:prstClr val="black"/>
                </a:solidFill>
                <a:latin typeface="Huawei Sans" panose="020C0503030203020204" pitchFamily="34" charset="0"/>
              </a:rPr>
              <a:t>=</a:t>
            </a:r>
            <a:r>
              <a:rPr lang="en-US" sz="1200" dirty="0" err="1" smtClean="0">
                <a:solidFill>
                  <a:prstClr val="black"/>
                </a:solidFill>
                <a:latin typeface="Huawei Sans" panose="020C0503030203020204" pitchFamily="34" charset="0"/>
              </a:rPr>
              <a:t>agile-cloud;agilemanage-mode</a:t>
            </a:r>
            <a:r>
              <a:rPr lang="en-US" sz="1200" dirty="0" smtClean="0">
                <a:solidFill>
                  <a:prstClr val="black"/>
                </a:solidFill>
                <a:latin typeface="Huawei Sans" panose="020C0503030203020204" pitchFamily="34" charset="0"/>
              </a:rPr>
              <a:t>=</a:t>
            </a:r>
            <a:r>
              <a:rPr lang="en-US" sz="1200" dirty="0" err="1" smtClean="0">
                <a:solidFill>
                  <a:prstClr val="black"/>
                </a:solidFill>
                <a:latin typeface="Huawei Sans" panose="020C0503030203020204" pitchFamily="34" charset="0"/>
              </a:rPr>
              <a:t>ip;agilemanage-domain</a:t>
            </a:r>
            <a:r>
              <a:rPr lang="en-US" sz="1200" dirty="0" smtClean="0">
                <a:solidFill>
                  <a:prstClr val="black"/>
                </a:solidFill>
                <a:latin typeface="Huawei Sans" panose="020C0503030203020204" pitchFamily="34" charset="0"/>
              </a:rPr>
              <a:t>=192.168.4.104;agilemanage-port=10020;</a:t>
            </a:r>
            <a:endParaRPr lang="en-US" sz="1200" dirty="0">
              <a:solidFill>
                <a:prstClr val="black"/>
              </a:solidFill>
              <a:latin typeface="Huawei Sans" panose="020C0503030203020204" pitchFamily="34" charset="0"/>
            </a:endParaRPr>
          </a:p>
        </p:txBody>
      </p:sp>
      <p:cxnSp>
        <p:nvCxnSpPr>
          <p:cNvPr id="47" name="Straight Connector 167"/>
          <p:cNvCxnSpPr>
            <a:stCxn id="56" idx="2"/>
            <a:endCxn id="55" idx="0"/>
          </p:cNvCxnSpPr>
          <p:nvPr/>
        </p:nvCxnSpPr>
        <p:spPr>
          <a:xfrm>
            <a:off x="6295533" y="2205080"/>
            <a:ext cx="831" cy="773336"/>
          </a:xfrm>
          <a:prstGeom prst="line">
            <a:avLst/>
          </a:prstGeom>
          <a:noFill/>
          <a:ln w="19050" cap="flat" cmpd="sng" algn="ctr">
            <a:solidFill>
              <a:sysClr val="windowText" lastClr="000000"/>
            </a:solidFill>
            <a:prstDash val="solid"/>
            <a:miter lim="800000"/>
          </a:ln>
          <a:effectLst/>
        </p:spPr>
      </p:cxnSp>
      <p:pic>
        <p:nvPicPr>
          <p:cNvPr id="56" name="图片 76" descr="接入交换机.png"/>
          <p:cNvPicPr>
            <a:picLocks noChangeAspect="1"/>
          </p:cNvPicPr>
          <p:nvPr/>
        </p:nvPicPr>
        <p:blipFill>
          <a:blip r:embed="rId8" cstate="print"/>
          <a:stretch>
            <a:fillRect/>
          </a:stretch>
        </p:blipFill>
        <p:spPr>
          <a:xfrm>
            <a:off x="6072479" y="1840084"/>
            <a:ext cx="446107" cy="364996"/>
          </a:xfrm>
          <a:prstGeom prst="rect">
            <a:avLst/>
          </a:prstGeom>
        </p:spPr>
      </p:pic>
      <p:sp>
        <p:nvSpPr>
          <p:cNvPr id="57" name="矩形 56"/>
          <p:cNvSpPr/>
          <p:nvPr/>
        </p:nvSpPr>
        <p:spPr>
          <a:xfrm>
            <a:off x="5523939" y="1934085"/>
            <a:ext cx="575574" cy="307657"/>
          </a:xfrm>
          <a:prstGeom prst="rect">
            <a:avLst/>
          </a:prstGeom>
        </p:spPr>
        <p:txBody>
          <a:bodyPr wrap="none">
            <a:spAutoFit/>
          </a:bodyPr>
          <a:lstStyle/>
          <a:p>
            <a:pPr algn="ctr" defTabSz="914034"/>
            <a:r>
              <a:rPr lang="en-US" altLang="zh-CN" sz="13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a:t>
            </a:r>
          </a:p>
        </p:txBody>
      </p:sp>
      <p:sp>
        <p:nvSpPr>
          <p:cNvPr id="58" name="文本框 57"/>
          <p:cNvSpPr txBox="1"/>
          <p:nvPr/>
        </p:nvSpPr>
        <p:spPr>
          <a:xfrm>
            <a:off x="6516777" y="1611835"/>
            <a:ext cx="843172" cy="276891"/>
          </a:xfrm>
          <a:prstGeom prst="rect">
            <a:avLst/>
          </a:prstGeom>
          <a:noFill/>
        </p:spPr>
        <p:txBody>
          <a:bodyPr wrap="none" rtlCol="0">
            <a:spAutoFit/>
          </a:bodyPr>
          <a:lstStyle/>
          <a:p>
            <a:pPr algn="ctr" defTabSz="914034"/>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GE0/0/18</a:t>
            </a:r>
            <a:endParaRPr lang="zh-CN" alt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矩形 58"/>
          <p:cNvSpPr/>
          <p:nvPr/>
        </p:nvSpPr>
        <p:spPr>
          <a:xfrm>
            <a:off x="5423889" y="2214590"/>
            <a:ext cx="843172" cy="276891"/>
          </a:xfrm>
          <a:prstGeom prst="rect">
            <a:avLst/>
          </a:prstGeom>
        </p:spPr>
        <p:txBody>
          <a:bodyPr wrap="none">
            <a:spAutoFit/>
          </a:bodyPr>
          <a:lstStyle/>
          <a:p>
            <a:pPr defTabSz="914034"/>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GE0/0/20</a:t>
            </a:r>
            <a:endParaRPr lang="zh-CN" alt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任意多边形 60"/>
          <p:cNvSpPr/>
          <p:nvPr/>
        </p:nvSpPr>
        <p:spPr>
          <a:xfrm flipH="1">
            <a:off x="4737363" y="1817742"/>
            <a:ext cx="1320289" cy="501802"/>
          </a:xfrm>
          <a:custGeom>
            <a:avLst/>
            <a:gdLst>
              <a:gd name="connsiteX0" fmla="*/ 0 w 8838707"/>
              <a:gd name="connsiteY0" fmla="*/ 66068 h 1796796"/>
              <a:gd name="connsiteX1" fmla="*/ 8838707 w 8838707"/>
              <a:gd name="connsiteY1" fmla="*/ 0 h 1796796"/>
              <a:gd name="connsiteX2" fmla="*/ 8516888 w 8838707"/>
              <a:gd name="connsiteY2" fmla="*/ 1796796 h 1796796"/>
              <a:gd name="connsiteX3" fmla="*/ 0 w 8838707"/>
              <a:gd name="connsiteY3" fmla="*/ 66068 h 1796796"/>
              <a:gd name="connsiteX4" fmla="*/ 0 w 10168927"/>
              <a:gd name="connsiteY4" fmla="*/ 166548 h 2689615"/>
            </a:gdLst>
            <a:ahLst/>
            <a:cxnLst>
              <a:cxn ang="0">
                <a:pos x="connsiteX0" y="connsiteY0"/>
              </a:cxn>
              <a:cxn ang="0">
                <a:pos x="connsiteX1" y="connsiteY1"/>
              </a:cxn>
              <a:cxn ang="0">
                <a:pos x="connsiteX2" y="connsiteY2"/>
              </a:cxn>
              <a:cxn ang="0">
                <a:pos x="connsiteX3" y="connsiteY3"/>
              </a:cxn>
            </a:cxnLst>
            <a:rect l="l" t="t" r="r" b="b"/>
            <a:pathLst>
              <a:path w="8838707" h="1796795">
                <a:moveTo>
                  <a:pt x="0" y="66068"/>
                </a:moveTo>
                <a:lnTo>
                  <a:pt x="8838707" y="0"/>
                </a:lnTo>
                <a:lnTo>
                  <a:pt x="8516888" y="1796796"/>
                </a:lnTo>
                <a:lnTo>
                  <a:pt x="0" y="66068"/>
                </a:lnTo>
                <a:close/>
              </a:path>
            </a:pathLst>
          </a:custGeom>
          <a:gradFill flip="none" rotWithShape="1">
            <a:gsLst>
              <a:gs pos="100000">
                <a:schemeClr val="bg1">
                  <a:alpha val="0"/>
                </a:schemeClr>
              </a:gs>
              <a:gs pos="39000">
                <a:srgbClr val="58CCF6"/>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latin typeface="Huawei Sans" panose="020C0503030203020204" pitchFamily="34" charset="0"/>
              <a:ea typeface="方正兰亭细黑简体" panose="02000000000000000000" pitchFamily="2" charset="-122"/>
              <a:cs typeface="Huawei Sans" panose="020C0503030203020204" pitchFamily="34" charset="0"/>
              <a:sym typeface="Huawei Sans" panose="020C0503030203020204" pitchFamily="34" charset="0"/>
            </a:endParaRPr>
          </a:p>
        </p:txBody>
      </p:sp>
      <p:sp>
        <p:nvSpPr>
          <p:cNvPr id="38" name="五边形 37"/>
          <p:cNvSpPr/>
          <p:nvPr/>
        </p:nvSpPr>
        <p:spPr bwMode="gray">
          <a:xfrm>
            <a:off x="6603224" y="58049"/>
            <a:ext cx="847321" cy="335812"/>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Site Creation</a:t>
            </a:r>
          </a:p>
        </p:txBody>
      </p:sp>
      <p:sp>
        <p:nvSpPr>
          <p:cNvPr id="44" name="燕尾形 43"/>
          <p:cNvSpPr/>
          <p:nvPr/>
        </p:nvSpPr>
        <p:spPr bwMode="gray">
          <a:xfrm>
            <a:off x="7305960" y="58049"/>
            <a:ext cx="1286133" cy="335812"/>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Device Onboarding</a:t>
            </a:r>
          </a:p>
        </p:txBody>
      </p:sp>
      <p:sp>
        <p:nvSpPr>
          <p:cNvPr id="60" name="燕尾形 59"/>
          <p:cNvSpPr/>
          <p:nvPr/>
        </p:nvSpPr>
        <p:spPr bwMode="gray">
          <a:xfrm>
            <a:off x="8447508" y="58049"/>
            <a:ext cx="1409279"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AR2 Service Configuration</a:t>
            </a:r>
          </a:p>
        </p:txBody>
      </p:sp>
      <p:sp>
        <p:nvSpPr>
          <p:cNvPr id="62" name="燕尾形 61"/>
          <p:cNvSpPr/>
          <p:nvPr/>
        </p:nvSpPr>
        <p:spPr bwMode="gray">
          <a:xfrm>
            <a:off x="9712202" y="58049"/>
            <a:ext cx="1409282"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AP2 Service Configuration</a:t>
            </a:r>
          </a:p>
        </p:txBody>
      </p:sp>
      <p:sp>
        <p:nvSpPr>
          <p:cNvPr id="63" name="燕尾形 62"/>
          <p:cNvSpPr/>
          <p:nvPr/>
        </p:nvSpPr>
        <p:spPr bwMode="gray">
          <a:xfrm>
            <a:off x="10976897" y="58049"/>
            <a:ext cx="723695"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O&amp;M</a:t>
            </a:r>
          </a:p>
        </p:txBody>
      </p:sp>
    </p:spTree>
    <p:extLst>
      <p:ext uri="{BB962C8B-B14F-4D97-AF65-F5344CB8AC3E}">
        <p14:creationId xmlns:p14="http://schemas.microsoft.com/office/powerpoint/2010/main" val="365343257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Registration and Onboarding: AP Login</a:t>
            </a:r>
            <a:endParaRPr lang="en-US" altLang="zh-CN" dirty="0"/>
          </a:p>
        </p:txBody>
      </p:sp>
      <p:sp>
        <p:nvSpPr>
          <p:cNvPr id="43" name="矩形 42"/>
          <p:cNvSpPr/>
          <p:nvPr/>
        </p:nvSpPr>
        <p:spPr>
          <a:xfrm>
            <a:off x="6132513" y="2675498"/>
            <a:ext cx="5616575" cy="1964640"/>
          </a:xfrm>
          <a:prstGeom prst="rect">
            <a:avLst/>
          </a:prstGeom>
        </p:spPr>
        <p:txBody>
          <a:bodyPr wrap="square">
            <a:spAutoFit/>
          </a:bodyPr>
          <a:lstStyle/>
          <a:p>
            <a:pPr marL="285636" indent="-285636" fontAlgn="ctr">
              <a:lnSpc>
                <a:spcPts val="2799"/>
              </a:lnSpc>
              <a:spcAft>
                <a:spcPts val="600"/>
              </a:spcAft>
              <a:buFont typeface="Arial" panose="020B0604020202020204" pitchFamily="34" charset="0"/>
              <a:buChar char="•"/>
            </a:pPr>
            <a:r>
              <a:rPr lang="en-US" sz="1599" dirty="0" smtClean="0">
                <a:solidFill>
                  <a:prstClr val="black"/>
                </a:solidFill>
                <a:latin typeface="Huawei Sans" panose="020C0503030203020204" pitchFamily="34" charset="0"/>
              </a:rPr>
              <a:t>In this demo, the DHCP service and DHCP Option148 are configured to implement zero-touch deployment for the LAN-side device (AP2) connected to the AR.</a:t>
            </a:r>
            <a:endParaRPr lang="en-US" altLang="zh-CN" sz="1599" dirty="0" smtClean="0">
              <a:solidFill>
                <a:prstClr val="black"/>
              </a:solidFill>
              <a:latin typeface="Huawei Sans" panose="020C0503030203020204" pitchFamily="34" charset="0"/>
            </a:endParaRPr>
          </a:p>
          <a:p>
            <a:pPr marL="285636" indent="-285636" fontAlgn="ctr">
              <a:lnSpc>
                <a:spcPts val="2799"/>
              </a:lnSpc>
              <a:spcAft>
                <a:spcPts val="600"/>
              </a:spcAft>
              <a:buFont typeface="Arial" panose="020B0604020202020204" pitchFamily="34" charset="0"/>
              <a:buChar char="•"/>
            </a:pPr>
            <a:r>
              <a:rPr lang="en-US" sz="1599" dirty="0" smtClean="0">
                <a:solidFill>
                  <a:prstClr val="black"/>
                </a:solidFill>
                <a:latin typeface="Huawei Sans" panose="020C0503030203020204" pitchFamily="34" charset="0"/>
              </a:rPr>
              <a:t>To ensure the IP connectivity between AP2 and </a:t>
            </a:r>
            <a:r>
              <a:rPr lang="en-US" sz="1599" dirty="0" err="1" smtClean="0">
                <a:solidFill>
                  <a:prstClr val="black"/>
                </a:solidFill>
                <a:latin typeface="Huawei Sans" panose="020C0503030203020204" pitchFamily="34" charset="0"/>
              </a:rPr>
              <a:t>iMaster</a:t>
            </a:r>
            <a:r>
              <a:rPr lang="en-US" sz="1599" dirty="0" smtClean="0">
                <a:solidFill>
                  <a:prstClr val="black"/>
                </a:solidFill>
                <a:latin typeface="Huawei Sans" panose="020C0503030203020204" pitchFamily="34" charset="0"/>
              </a:rPr>
              <a:t> NCE-Campus, configure NAT on AR2.</a:t>
            </a:r>
            <a:endParaRPr lang="en-US" altLang="zh-CN" sz="1599" dirty="0">
              <a:solidFill>
                <a:prstClr val="black"/>
              </a:solidFill>
              <a:latin typeface="Huawei Sans" panose="020C0503030203020204" pitchFamily="34" charset="0"/>
            </a:endParaRPr>
          </a:p>
        </p:txBody>
      </p:sp>
      <p:sp>
        <p:nvSpPr>
          <p:cNvPr id="54" name="圆角矩形 53"/>
          <p:cNvSpPr/>
          <p:nvPr/>
        </p:nvSpPr>
        <p:spPr>
          <a:xfrm>
            <a:off x="2423484" y="2895866"/>
            <a:ext cx="1917530" cy="2300194"/>
          </a:xfrm>
          <a:prstGeom prst="roundRect">
            <a:avLst>
              <a:gd name="adj" fmla="val 3166"/>
            </a:avLst>
          </a:prstGeom>
          <a:solidFill>
            <a:sysClr val="window" lastClr="FFFFFF">
              <a:lumMod val="95000"/>
            </a:sysClr>
          </a:solidFill>
          <a:ln w="12700" cap="flat" cmpd="sng" algn="ctr">
            <a:noFill/>
            <a:prstDash val="solid"/>
            <a:miter lim="800000"/>
          </a:ln>
          <a:effectLst/>
        </p:spPr>
        <p:txBody>
          <a:bodyPr rtlCol="0" anchor="ctr"/>
          <a:lstStyle/>
          <a:p>
            <a:pPr algn="ctr" defTabSz="914034" fontAlgn="ctr">
              <a:defRPr/>
            </a:pPr>
            <a:endParaRPr lang="en-US" altLang="zh-CN" sz="1799"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文本框 54"/>
          <p:cNvSpPr txBox="1"/>
          <p:nvPr/>
        </p:nvSpPr>
        <p:spPr>
          <a:xfrm>
            <a:off x="2260586" y="2880092"/>
            <a:ext cx="841973" cy="307777"/>
          </a:xfrm>
          <a:prstGeom prst="rect">
            <a:avLst/>
          </a:prstGeom>
          <a:noFill/>
        </p:spPr>
        <p:txBody>
          <a:bodyPr wrap="square" rtlCol="0">
            <a:spAutoFit/>
          </a:bodyPr>
          <a:lstStyle/>
          <a:p>
            <a:pPr algn="ctr" defTabSz="914034" fontAlgn="ctr"/>
            <a:r>
              <a:rPr lang="en-US" sz="1400" b="1" dirty="0" smtClean="0">
                <a:solidFill>
                  <a:prstClr val="black"/>
                </a:solidFill>
                <a:latin typeface="Huawei Sans" panose="020C0503030203020204" pitchFamily="34" charset="0"/>
              </a:rPr>
              <a:t>Site2</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文本框 55"/>
          <p:cNvSpPr txBox="1"/>
          <p:nvPr/>
        </p:nvSpPr>
        <p:spPr>
          <a:xfrm>
            <a:off x="3515637" y="4396894"/>
            <a:ext cx="532391" cy="307777"/>
          </a:xfrm>
          <a:prstGeom prst="rect">
            <a:avLst/>
          </a:prstGeom>
          <a:noFill/>
        </p:spPr>
        <p:txBody>
          <a:bodyPr wrap="square" rtlCol="0">
            <a:spAutoFit/>
          </a:bodyPr>
          <a:lstStyle/>
          <a:p>
            <a:pPr algn="ctr" defTabSz="914034" fontAlgn="ctr"/>
            <a:r>
              <a:rPr lang="en-US" sz="1400" b="1" dirty="0" smtClean="0">
                <a:solidFill>
                  <a:prstClr val="black"/>
                </a:solidFill>
                <a:latin typeface="Huawei Sans" panose="020C0503030203020204" pitchFamily="34" charset="0"/>
              </a:rPr>
              <a:t>AP2</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7" name="图片 56" descr="日志告警服务器-蓝.png"/>
          <p:cNvPicPr>
            <a:picLocks/>
          </p:cNvPicPr>
          <p:nvPr/>
        </p:nvPicPr>
        <p:blipFill>
          <a:blip r:embed="rId3" cstate="print"/>
          <a:stretch>
            <a:fillRect/>
          </a:stretch>
        </p:blipFill>
        <p:spPr>
          <a:xfrm>
            <a:off x="2681573" y="5352757"/>
            <a:ext cx="491738" cy="307052"/>
          </a:xfrm>
          <a:prstGeom prst="rect">
            <a:avLst/>
          </a:prstGeom>
        </p:spPr>
      </p:pic>
      <p:pic>
        <p:nvPicPr>
          <p:cNvPr id="58" name="图片 105" descr="AP.png"/>
          <p:cNvPicPr>
            <a:picLocks/>
          </p:cNvPicPr>
          <p:nvPr/>
        </p:nvPicPr>
        <p:blipFill>
          <a:blip r:embed="rId4" cstate="print">
            <a:duotone>
              <a:schemeClr val="accent3">
                <a:shade val="45000"/>
                <a:satMod val="135000"/>
              </a:schemeClr>
              <a:prstClr val="white"/>
            </a:duotone>
          </a:blip>
          <a:stretch>
            <a:fillRect/>
          </a:stretch>
        </p:blipFill>
        <p:spPr>
          <a:xfrm>
            <a:off x="3046707" y="4372134"/>
            <a:ext cx="492096" cy="402622"/>
          </a:xfrm>
          <a:prstGeom prst="rect">
            <a:avLst/>
          </a:prstGeom>
          <a:noFill/>
        </p:spPr>
      </p:pic>
      <p:pic>
        <p:nvPicPr>
          <p:cNvPr id="59" name="Picture 2" descr="G:\做的项目\公共\扁平图标切换\更新2015_01_21\oss扁平图标库2015_01_21更新-04.png"/>
          <p:cNvPicPr>
            <a:picLocks noChangeArrowheads="1"/>
          </p:cNvPicPr>
          <p:nvPr/>
        </p:nvPicPr>
        <p:blipFill>
          <a:blip r:embed="rId5" cstate="print"/>
          <a:stretch>
            <a:fillRect/>
          </a:stretch>
        </p:blipFill>
        <p:spPr bwMode="auto">
          <a:xfrm>
            <a:off x="3046707" y="3317570"/>
            <a:ext cx="492096" cy="402622"/>
          </a:xfrm>
          <a:prstGeom prst="rect">
            <a:avLst/>
          </a:prstGeom>
        </p:spPr>
      </p:pic>
      <p:sp>
        <p:nvSpPr>
          <p:cNvPr id="60" name="文本框 59"/>
          <p:cNvSpPr txBox="1"/>
          <p:nvPr/>
        </p:nvSpPr>
        <p:spPr>
          <a:xfrm>
            <a:off x="3558099" y="3361622"/>
            <a:ext cx="541229" cy="307777"/>
          </a:xfrm>
          <a:prstGeom prst="rect">
            <a:avLst/>
          </a:prstGeom>
          <a:noFill/>
        </p:spPr>
        <p:txBody>
          <a:bodyPr wrap="square" rtlCol="0">
            <a:spAutoFit/>
          </a:bodyPr>
          <a:lstStyle/>
          <a:p>
            <a:pPr algn="ctr" defTabSz="914034" fontAlgn="ctr"/>
            <a:r>
              <a:rPr lang="en-US" sz="1400" b="1" dirty="0" smtClean="0">
                <a:solidFill>
                  <a:prstClr val="black"/>
                </a:solidFill>
                <a:latin typeface="Huawei Sans" panose="020C0503030203020204" pitchFamily="34" charset="0"/>
              </a:rPr>
              <a:t>AR2</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1" name="Straight Connector 167"/>
          <p:cNvCxnSpPr>
            <a:stCxn id="59" idx="2"/>
            <a:endCxn id="58" idx="0"/>
          </p:cNvCxnSpPr>
          <p:nvPr/>
        </p:nvCxnSpPr>
        <p:spPr>
          <a:xfrm>
            <a:off x="3292755" y="3720192"/>
            <a:ext cx="0" cy="651942"/>
          </a:xfrm>
          <a:prstGeom prst="line">
            <a:avLst/>
          </a:prstGeom>
          <a:noFill/>
          <a:ln w="19050" cap="flat" cmpd="sng" algn="ctr">
            <a:solidFill>
              <a:sysClr val="windowText" lastClr="000000"/>
            </a:solidFill>
            <a:prstDash val="solid"/>
            <a:miter lim="800000"/>
          </a:ln>
          <a:effectLst/>
        </p:spPr>
      </p:cxnSp>
      <p:sp>
        <p:nvSpPr>
          <p:cNvPr id="62" name="文本框 61"/>
          <p:cNvSpPr txBox="1"/>
          <p:nvPr/>
        </p:nvSpPr>
        <p:spPr>
          <a:xfrm>
            <a:off x="3248039" y="3040571"/>
            <a:ext cx="953432" cy="307777"/>
          </a:xfrm>
          <a:prstGeom prst="rect">
            <a:avLst/>
          </a:prstGeom>
          <a:noFill/>
        </p:spPr>
        <p:txBody>
          <a:bodyPr wrap="square" rtlCol="0">
            <a:spAutoFit/>
          </a:bodyPr>
          <a:lstStyle/>
          <a:p>
            <a:pPr algn="ctr" defTabSz="914034" fontAlgn="ctr"/>
            <a:r>
              <a:rPr lang="en-US" sz="1400" dirty="0" smtClean="0">
                <a:solidFill>
                  <a:prstClr val="black"/>
                </a:solidFill>
                <a:latin typeface="Huawei Sans" panose="020C0503030203020204" pitchFamily="34" charset="0"/>
              </a:rPr>
              <a:t>GE0/0/8</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文本框 62"/>
          <p:cNvSpPr txBox="1"/>
          <p:nvPr/>
        </p:nvSpPr>
        <p:spPr>
          <a:xfrm>
            <a:off x="3231395" y="3691103"/>
            <a:ext cx="986720" cy="307777"/>
          </a:xfrm>
          <a:prstGeom prst="rect">
            <a:avLst/>
          </a:prstGeom>
          <a:noFill/>
        </p:spPr>
        <p:txBody>
          <a:bodyPr wrap="square" rtlCol="0">
            <a:spAutoFit/>
          </a:bodyPr>
          <a:lstStyle/>
          <a:p>
            <a:pPr algn="ctr" defTabSz="914034" fontAlgn="ctr"/>
            <a:r>
              <a:rPr lang="en-US" sz="1400" dirty="0" smtClean="0">
                <a:solidFill>
                  <a:prstClr val="black"/>
                </a:solidFill>
                <a:latin typeface="Huawei Sans" panose="020C0503030203020204" pitchFamily="34" charset="0"/>
              </a:rPr>
              <a:t>GE0/0/1</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4" name="图片 63" descr="wifi信号蓝.png"/>
          <p:cNvPicPr>
            <a:picLocks/>
          </p:cNvPicPr>
          <p:nvPr/>
        </p:nvPicPr>
        <p:blipFill>
          <a:blip r:embed="rId6" cstate="print"/>
          <a:stretch>
            <a:fillRect/>
          </a:stretch>
        </p:blipFill>
        <p:spPr>
          <a:xfrm rot="10800000">
            <a:off x="3023899" y="4834653"/>
            <a:ext cx="491738" cy="307052"/>
          </a:xfrm>
          <a:prstGeom prst="rect">
            <a:avLst/>
          </a:prstGeom>
        </p:spPr>
      </p:pic>
      <p:pic>
        <p:nvPicPr>
          <p:cNvPr id="65" name="图片 64" descr="SAN网络-蓝.png"/>
          <p:cNvPicPr>
            <a:picLocks noChangeAspect="1"/>
          </p:cNvPicPr>
          <p:nvPr/>
        </p:nvPicPr>
        <p:blipFill>
          <a:blip r:embed="rId7" cstate="print"/>
          <a:stretch>
            <a:fillRect/>
          </a:stretch>
        </p:blipFill>
        <p:spPr>
          <a:xfrm>
            <a:off x="3636674" y="5290054"/>
            <a:ext cx="263967" cy="432458"/>
          </a:xfrm>
          <a:prstGeom prst="rect">
            <a:avLst/>
          </a:prstGeom>
        </p:spPr>
      </p:pic>
      <p:cxnSp>
        <p:nvCxnSpPr>
          <p:cNvPr id="52" name="直接箭头连接符 51"/>
          <p:cNvCxnSpPr/>
          <p:nvPr/>
        </p:nvCxnSpPr>
        <p:spPr>
          <a:xfrm>
            <a:off x="3023898" y="3848901"/>
            <a:ext cx="1" cy="409920"/>
          </a:xfrm>
          <a:prstGeom prst="straightConnector1">
            <a:avLst/>
          </a:prstGeom>
          <a:ln w="28575">
            <a:solidFill>
              <a:srgbClr val="D33941"/>
            </a:solidFill>
            <a:tailEnd type="triangle"/>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1694983" y="3738874"/>
            <a:ext cx="1240209" cy="523220"/>
          </a:xfrm>
          <a:prstGeom prst="rect">
            <a:avLst/>
          </a:prstGeom>
          <a:noFill/>
        </p:spPr>
        <p:txBody>
          <a:bodyPr wrap="square" rtlCol="0">
            <a:spAutoFit/>
          </a:bodyPr>
          <a:lstStyle/>
          <a:p>
            <a:pPr algn="r" fontAlgn="ctr"/>
            <a:r>
              <a:rPr lang="en-US" sz="1400" dirty="0" smtClean="0">
                <a:latin typeface="Huawei Sans" panose="020C0503030203020204" pitchFamily="34" charset="0"/>
              </a:rPr>
              <a:t>DHCP</a:t>
            </a:r>
          </a:p>
          <a:p>
            <a:pPr algn="r" fontAlgn="ctr"/>
            <a:r>
              <a:rPr lang="en-US" sz="1400" dirty="0" smtClean="0">
                <a:latin typeface="Huawei Sans" panose="020C0503030203020204" pitchFamily="34" charset="0"/>
              </a:rPr>
              <a:t>Option148</a:t>
            </a:r>
            <a:endParaRPr lang="en-US" altLang="zh-CN" sz="1400" dirty="0">
              <a:latin typeface="Huawei Sans" panose="020C0503030203020204" pitchFamily="34" charset="0"/>
            </a:endParaRPr>
          </a:p>
        </p:txBody>
      </p:sp>
      <p:cxnSp>
        <p:nvCxnSpPr>
          <p:cNvPr id="67" name="Straight Connector 167"/>
          <p:cNvCxnSpPr/>
          <p:nvPr/>
        </p:nvCxnSpPr>
        <p:spPr>
          <a:xfrm>
            <a:off x="3292755" y="1959527"/>
            <a:ext cx="0" cy="1402095"/>
          </a:xfrm>
          <a:prstGeom prst="line">
            <a:avLst/>
          </a:prstGeom>
          <a:noFill/>
          <a:ln w="19050" cap="flat" cmpd="sng" algn="ctr">
            <a:solidFill>
              <a:srgbClr val="D86060"/>
            </a:solidFill>
            <a:prstDash val="solid"/>
            <a:miter lim="800000"/>
          </a:ln>
          <a:effectLst/>
        </p:spPr>
      </p:cxnSp>
      <p:grpSp>
        <p:nvGrpSpPr>
          <p:cNvPr id="3" name="组合 2"/>
          <p:cNvGrpSpPr/>
          <p:nvPr/>
        </p:nvGrpSpPr>
        <p:grpSpPr>
          <a:xfrm>
            <a:off x="2462444" y="1405738"/>
            <a:ext cx="1614634" cy="844016"/>
            <a:chOff x="1588013" y="1514099"/>
            <a:chExt cx="1614634" cy="844016"/>
          </a:xfrm>
        </p:grpSpPr>
        <p:sp>
          <p:nvSpPr>
            <p:cNvPr id="44" name="Freeform 159"/>
            <p:cNvSpPr/>
            <p:nvPr/>
          </p:nvSpPr>
          <p:spPr>
            <a:xfrm flipH="1">
              <a:off x="1588013" y="1514099"/>
              <a:ext cx="1614634" cy="8440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ndParaRPr>
            </a:p>
          </p:txBody>
        </p:sp>
        <p:pic>
          <p:nvPicPr>
            <p:cNvPr id="46" name="图片 4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702462" y="1936107"/>
              <a:ext cx="1319263" cy="243307"/>
            </a:xfrm>
            <a:prstGeom prst="rect">
              <a:avLst/>
            </a:prstGeom>
          </p:spPr>
        </p:pic>
      </p:grpSp>
      <p:sp>
        <p:nvSpPr>
          <p:cNvPr id="68" name="椭圆 67"/>
          <p:cNvSpPr>
            <a:spLocks noChangeAspect="1"/>
          </p:cNvSpPr>
          <p:nvPr/>
        </p:nvSpPr>
        <p:spPr>
          <a:xfrm>
            <a:off x="3173311" y="3187869"/>
            <a:ext cx="251902" cy="251902"/>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defTabSz="914034" fontAlgn="ctr">
              <a:defRPr/>
            </a:pPr>
            <a:r>
              <a:rPr lang="en-US" sz="1399" b="1" dirty="0" smtClean="0">
                <a:solidFill>
                  <a:prstClr val="white"/>
                </a:solidFill>
                <a:latin typeface="Huawei Sans" panose="020C0503030203020204" pitchFamily="34" charset="0"/>
              </a:rPr>
              <a:t>N</a:t>
            </a:r>
            <a:endParaRPr lang="en-US" altLang="zh-CN" sz="1399" b="1" kern="0" dirty="0">
              <a:solidFill>
                <a:prstClr val="white"/>
              </a:solidFill>
              <a:latin typeface="Huawei Sans" panose="020C0503030203020204" pitchFamily="34" charset="0"/>
              <a:ea typeface="方正兰亭黑简体"/>
              <a:sym typeface="Huawei Sans" panose="020C0503030203020204" pitchFamily="34" charset="0"/>
            </a:endParaRPr>
          </a:p>
        </p:txBody>
      </p:sp>
      <p:sp>
        <p:nvSpPr>
          <p:cNvPr id="69" name="椭圆 68"/>
          <p:cNvSpPr>
            <a:spLocks noChangeAspect="1"/>
          </p:cNvSpPr>
          <p:nvPr/>
        </p:nvSpPr>
        <p:spPr>
          <a:xfrm>
            <a:off x="1027853" y="5836406"/>
            <a:ext cx="251902" cy="251902"/>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defTabSz="914034" fontAlgn="ctr">
              <a:defRPr/>
            </a:pPr>
            <a:r>
              <a:rPr lang="en-US" sz="1399" b="1" dirty="0" smtClean="0">
                <a:solidFill>
                  <a:prstClr val="white"/>
                </a:solidFill>
                <a:latin typeface="Huawei Sans" panose="020C0503030203020204" pitchFamily="34" charset="0"/>
              </a:rPr>
              <a:t>N</a:t>
            </a:r>
            <a:endParaRPr lang="en-US" altLang="zh-CN" sz="1399" b="1" kern="0" dirty="0">
              <a:solidFill>
                <a:prstClr val="white"/>
              </a:solidFill>
              <a:latin typeface="Huawei Sans" panose="020C0503030203020204" pitchFamily="34" charset="0"/>
              <a:ea typeface="方正兰亭黑简体"/>
              <a:sym typeface="Huawei Sans" panose="020C0503030203020204" pitchFamily="34" charset="0"/>
            </a:endParaRPr>
          </a:p>
        </p:txBody>
      </p:sp>
      <p:sp>
        <p:nvSpPr>
          <p:cNvPr id="70" name="文本框 69"/>
          <p:cNvSpPr txBox="1"/>
          <p:nvPr/>
        </p:nvSpPr>
        <p:spPr>
          <a:xfrm>
            <a:off x="1279755" y="5820464"/>
            <a:ext cx="4997220" cy="307777"/>
          </a:xfrm>
          <a:prstGeom prst="rect">
            <a:avLst/>
          </a:prstGeom>
          <a:noFill/>
        </p:spPr>
        <p:txBody>
          <a:bodyPr wrap="square" rtlCol="0">
            <a:spAutoFit/>
          </a:bodyPr>
          <a:lstStyle/>
          <a:p>
            <a:pPr fontAlgn="ctr"/>
            <a:r>
              <a:rPr lang="en-US" sz="1400" dirty="0" smtClean="0">
                <a:latin typeface="Huawei Sans" panose="020C0503030203020204" pitchFamily="34" charset="0"/>
              </a:rPr>
              <a:t>Source network address translation (SNAT)</a:t>
            </a:r>
            <a:endParaRPr lang="en-US" altLang="zh-CN" sz="1400" dirty="0">
              <a:latin typeface="Huawei Sans" panose="020C0503030203020204" pitchFamily="34" charset="0"/>
            </a:endParaRPr>
          </a:p>
        </p:txBody>
      </p:sp>
      <p:sp>
        <p:nvSpPr>
          <p:cNvPr id="33" name="五边形 32"/>
          <p:cNvSpPr/>
          <p:nvPr/>
        </p:nvSpPr>
        <p:spPr bwMode="gray">
          <a:xfrm>
            <a:off x="6603224" y="58049"/>
            <a:ext cx="847321" cy="335812"/>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Site Creation</a:t>
            </a:r>
          </a:p>
        </p:txBody>
      </p:sp>
      <p:sp>
        <p:nvSpPr>
          <p:cNvPr id="34" name="燕尾形 33"/>
          <p:cNvSpPr/>
          <p:nvPr/>
        </p:nvSpPr>
        <p:spPr bwMode="gray">
          <a:xfrm>
            <a:off x="7305960" y="58049"/>
            <a:ext cx="1286133" cy="335812"/>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Device Onboarding</a:t>
            </a:r>
          </a:p>
        </p:txBody>
      </p:sp>
      <p:sp>
        <p:nvSpPr>
          <p:cNvPr id="35" name="燕尾形 34"/>
          <p:cNvSpPr/>
          <p:nvPr/>
        </p:nvSpPr>
        <p:spPr bwMode="gray">
          <a:xfrm>
            <a:off x="8447508" y="58049"/>
            <a:ext cx="1409279"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AR2 Service Configuration</a:t>
            </a:r>
          </a:p>
        </p:txBody>
      </p:sp>
      <p:sp>
        <p:nvSpPr>
          <p:cNvPr id="36" name="燕尾形 35"/>
          <p:cNvSpPr/>
          <p:nvPr/>
        </p:nvSpPr>
        <p:spPr bwMode="gray">
          <a:xfrm>
            <a:off x="9712202" y="58049"/>
            <a:ext cx="1409282"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AP2 Service Configuration</a:t>
            </a:r>
          </a:p>
        </p:txBody>
      </p:sp>
      <p:sp>
        <p:nvSpPr>
          <p:cNvPr id="37" name="燕尾形 36"/>
          <p:cNvSpPr/>
          <p:nvPr/>
        </p:nvSpPr>
        <p:spPr bwMode="gray">
          <a:xfrm>
            <a:off x="10976897" y="58049"/>
            <a:ext cx="723695"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O&amp;M</a:t>
            </a:r>
          </a:p>
        </p:txBody>
      </p:sp>
    </p:spTree>
    <p:extLst>
      <p:ext uri="{BB962C8B-B14F-4D97-AF65-F5344CB8AC3E}">
        <p14:creationId xmlns:p14="http://schemas.microsoft.com/office/powerpoint/2010/main" val="410987678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p:cNvPicPr>
          <p:nvPr/>
        </p:nvPicPr>
        <p:blipFill>
          <a:blip r:embed="rId3"/>
          <a:stretch>
            <a:fillRect/>
          </a:stretch>
        </p:blipFill>
        <p:spPr>
          <a:xfrm>
            <a:off x="634323" y="2015226"/>
            <a:ext cx="5316536" cy="3036887"/>
          </a:xfrm>
          <a:prstGeom prst="rect">
            <a:avLst/>
          </a:prstGeom>
        </p:spPr>
      </p:pic>
      <p:sp>
        <p:nvSpPr>
          <p:cNvPr id="2" name="标题 1"/>
          <p:cNvSpPr>
            <a:spLocks noGrp="1"/>
          </p:cNvSpPr>
          <p:nvPr>
            <p:ph type="title"/>
          </p:nvPr>
        </p:nvSpPr>
        <p:spPr/>
        <p:txBody>
          <a:bodyPr/>
          <a:lstStyle/>
          <a:p>
            <a:r>
              <a:rPr lang="en-US" smtClean="0"/>
              <a:t>LAN Network Service</a:t>
            </a:r>
            <a:endParaRPr lang="en-US" dirty="0"/>
          </a:p>
        </p:txBody>
      </p:sp>
      <p:sp>
        <p:nvSpPr>
          <p:cNvPr id="3" name="圆角矩形 2"/>
          <p:cNvSpPr/>
          <p:nvPr/>
        </p:nvSpPr>
        <p:spPr>
          <a:xfrm>
            <a:off x="6278880" y="2303270"/>
            <a:ext cx="4759586" cy="1491658"/>
          </a:xfrm>
          <a:prstGeom prst="roundRect">
            <a:avLst>
              <a:gd name="adj" fmla="val 7428"/>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5" name="矩形 4"/>
          <p:cNvSpPr/>
          <p:nvPr/>
        </p:nvSpPr>
        <p:spPr>
          <a:xfrm>
            <a:off x="6210300" y="3811316"/>
            <a:ext cx="5412739" cy="2092881"/>
          </a:xfrm>
          <a:prstGeom prst="rect">
            <a:avLst/>
          </a:prstGeom>
        </p:spPr>
        <p:txBody>
          <a:bodyPr wrap="square">
            <a:spAutoFit/>
          </a:bodyPr>
          <a:lstStyle/>
          <a:p>
            <a:pPr fontAlgn="ctr">
              <a:lnSpc>
                <a:spcPts val="2400"/>
              </a:lnSpc>
              <a:spcAft>
                <a:spcPts val="600"/>
              </a:spcAft>
            </a:pPr>
            <a:r>
              <a:rPr lang="en-US" sz="1600" dirty="0" smtClean="0">
                <a:latin typeface="Huawei Sans" panose="020C0503030203020204" pitchFamily="34" charset="0"/>
              </a:rPr>
              <a:t>On the </a:t>
            </a:r>
            <a:r>
              <a:rPr lang="en-US" sz="1600" b="1" dirty="0" smtClean="0">
                <a:latin typeface="Huawei Sans" panose="020C0503030203020204" pitchFamily="34" charset="0"/>
              </a:rPr>
              <a:t>LAN</a:t>
            </a:r>
            <a:r>
              <a:rPr lang="en-US" sz="1600" dirty="0" smtClean="0">
                <a:latin typeface="Huawei Sans" panose="020C0503030203020204" pitchFamily="34" charset="0"/>
              </a:rPr>
              <a:t> tab page, configure a network configuration mode.</a:t>
            </a:r>
            <a:endParaRPr lang="en-US" altLang="zh-CN" sz="1600" dirty="0" smtClean="0">
              <a:latin typeface="Huawei Sans" panose="020C0503030203020204" pitchFamily="34" charset="0"/>
            </a:endParaRPr>
          </a:p>
          <a:p>
            <a:pPr marL="285750" indent="-285750" fontAlgn="ctr">
              <a:lnSpc>
                <a:spcPts val="2400"/>
              </a:lnSpc>
              <a:spcAft>
                <a:spcPts val="600"/>
              </a:spcAft>
              <a:buFont typeface="Arial" panose="020B0604020202020204" pitchFamily="34" charset="0"/>
              <a:buChar char="•"/>
            </a:pPr>
            <a:r>
              <a:rPr lang="en-US" sz="1600" dirty="0" smtClean="0">
                <a:latin typeface="Huawei Sans" panose="020C0503030203020204" pitchFamily="34" charset="0"/>
              </a:rPr>
              <a:t>To set the same DHCP parameters for ARs at a site, select </a:t>
            </a:r>
            <a:r>
              <a:rPr lang="en-US" sz="1600" b="1" dirty="0" smtClean="0">
                <a:latin typeface="Huawei Sans" panose="020C0503030203020204" pitchFamily="34" charset="0"/>
              </a:rPr>
              <a:t>Local Internet access</a:t>
            </a:r>
            <a:r>
              <a:rPr lang="en-US" sz="1600" dirty="0" smtClean="0">
                <a:latin typeface="Huawei Sans" panose="020C0503030203020204" pitchFamily="34" charset="0"/>
              </a:rPr>
              <a:t>.</a:t>
            </a:r>
          </a:p>
          <a:p>
            <a:pPr marL="285750" indent="-285750" fontAlgn="ctr">
              <a:lnSpc>
                <a:spcPts val="2400"/>
              </a:lnSpc>
              <a:spcAft>
                <a:spcPts val="600"/>
              </a:spcAft>
              <a:buFont typeface="Arial" panose="020B0604020202020204" pitchFamily="34" charset="0"/>
              <a:buChar char="•"/>
            </a:pPr>
            <a:r>
              <a:rPr lang="en-US" sz="1600" dirty="0" smtClean="0">
                <a:latin typeface="Huawei Sans" panose="020C0503030203020204" pitchFamily="34" charset="0"/>
              </a:rPr>
              <a:t>To set different DHCP parameters for ARs at a site, select </a:t>
            </a:r>
            <a:r>
              <a:rPr lang="en-US" sz="1600" b="1" dirty="0" smtClean="0">
                <a:latin typeface="Huawei Sans" panose="020C0503030203020204" pitchFamily="34" charset="0"/>
              </a:rPr>
              <a:t>Multi-branch interconnection</a:t>
            </a:r>
            <a:r>
              <a:rPr lang="en-US" sz="1600" dirty="0" smtClean="0">
                <a:latin typeface="Huawei Sans" panose="020C0503030203020204" pitchFamily="34" charset="0"/>
              </a:rPr>
              <a:t>.</a:t>
            </a:r>
            <a:endParaRPr lang="en-US" sz="1600" dirty="0">
              <a:latin typeface="Huawei Sans" panose="020C0503030203020204" pitchFamily="34" charset="0"/>
            </a:endParaRPr>
          </a:p>
        </p:txBody>
      </p:sp>
      <p:sp>
        <p:nvSpPr>
          <p:cNvPr id="6" name="等腰三角形 10"/>
          <p:cNvSpPr/>
          <p:nvPr/>
        </p:nvSpPr>
        <p:spPr>
          <a:xfrm>
            <a:off x="1676049" y="4841176"/>
            <a:ext cx="564896" cy="607568"/>
          </a:xfrm>
          <a:custGeom>
            <a:avLst/>
            <a:gdLst>
              <a:gd name="connsiteX0" fmla="*/ 0 w 1300480"/>
              <a:gd name="connsiteY0" fmla="*/ 772160 h 772160"/>
              <a:gd name="connsiteX1" fmla="*/ 1300480 w 1300480"/>
              <a:gd name="connsiteY1" fmla="*/ 0 h 772160"/>
              <a:gd name="connsiteX2" fmla="*/ 1300480 w 1300480"/>
              <a:gd name="connsiteY2" fmla="*/ 772160 h 772160"/>
              <a:gd name="connsiteX3" fmla="*/ 0 w 1300480"/>
              <a:gd name="connsiteY3" fmla="*/ 772160 h 772160"/>
              <a:gd name="connsiteX0" fmla="*/ 0 w 660400"/>
              <a:gd name="connsiteY0" fmla="*/ 735584 h 772160"/>
              <a:gd name="connsiteX1" fmla="*/ 660400 w 660400"/>
              <a:gd name="connsiteY1" fmla="*/ 0 h 772160"/>
              <a:gd name="connsiteX2" fmla="*/ 660400 w 660400"/>
              <a:gd name="connsiteY2" fmla="*/ 772160 h 772160"/>
              <a:gd name="connsiteX3" fmla="*/ 0 w 660400"/>
              <a:gd name="connsiteY3" fmla="*/ 735584 h 772160"/>
              <a:gd name="connsiteX0" fmla="*/ 0 w 660400"/>
              <a:gd name="connsiteY0" fmla="*/ 735584 h 747776"/>
              <a:gd name="connsiteX1" fmla="*/ 660400 w 660400"/>
              <a:gd name="connsiteY1" fmla="*/ 0 h 747776"/>
              <a:gd name="connsiteX2" fmla="*/ 203200 w 660400"/>
              <a:gd name="connsiteY2" fmla="*/ 747776 h 747776"/>
              <a:gd name="connsiteX3" fmla="*/ 0 w 660400"/>
              <a:gd name="connsiteY3" fmla="*/ 735584 h 747776"/>
              <a:gd name="connsiteX0" fmla="*/ 0 w 788416"/>
              <a:gd name="connsiteY0" fmla="*/ 607568 h 619760"/>
              <a:gd name="connsiteX1" fmla="*/ 788416 w 788416"/>
              <a:gd name="connsiteY1" fmla="*/ 0 h 619760"/>
              <a:gd name="connsiteX2" fmla="*/ 203200 w 788416"/>
              <a:gd name="connsiteY2" fmla="*/ 619760 h 619760"/>
              <a:gd name="connsiteX3" fmla="*/ 0 w 788416"/>
              <a:gd name="connsiteY3" fmla="*/ 607568 h 619760"/>
              <a:gd name="connsiteX0" fmla="*/ 0 w 788416"/>
              <a:gd name="connsiteY0" fmla="*/ 607568 h 607568"/>
              <a:gd name="connsiteX1" fmla="*/ 788416 w 788416"/>
              <a:gd name="connsiteY1" fmla="*/ 0 h 607568"/>
              <a:gd name="connsiteX2" fmla="*/ 312928 w 788416"/>
              <a:gd name="connsiteY2" fmla="*/ 601472 h 607568"/>
              <a:gd name="connsiteX3" fmla="*/ 0 w 788416"/>
              <a:gd name="connsiteY3" fmla="*/ 607568 h 607568"/>
              <a:gd name="connsiteX0" fmla="*/ 0 w 788416"/>
              <a:gd name="connsiteY0" fmla="*/ 607568 h 607568"/>
              <a:gd name="connsiteX1" fmla="*/ 788416 w 788416"/>
              <a:gd name="connsiteY1" fmla="*/ 0 h 607568"/>
              <a:gd name="connsiteX2" fmla="*/ 526288 w 788416"/>
              <a:gd name="connsiteY2" fmla="*/ 601472 h 607568"/>
              <a:gd name="connsiteX3" fmla="*/ 0 w 788416"/>
              <a:gd name="connsiteY3" fmla="*/ 607568 h 607568"/>
              <a:gd name="connsiteX0" fmla="*/ 0 w 564896"/>
              <a:gd name="connsiteY0" fmla="*/ 607568 h 607568"/>
              <a:gd name="connsiteX1" fmla="*/ 564896 w 564896"/>
              <a:gd name="connsiteY1" fmla="*/ 0 h 607568"/>
              <a:gd name="connsiteX2" fmla="*/ 302768 w 564896"/>
              <a:gd name="connsiteY2" fmla="*/ 601472 h 607568"/>
              <a:gd name="connsiteX3" fmla="*/ 0 w 564896"/>
              <a:gd name="connsiteY3" fmla="*/ 607568 h 607568"/>
            </a:gdLst>
            <a:ahLst/>
            <a:cxnLst>
              <a:cxn ang="0">
                <a:pos x="connsiteX0" y="connsiteY0"/>
              </a:cxn>
              <a:cxn ang="0">
                <a:pos x="connsiteX1" y="connsiteY1"/>
              </a:cxn>
              <a:cxn ang="0">
                <a:pos x="connsiteX2" y="connsiteY2"/>
              </a:cxn>
              <a:cxn ang="0">
                <a:pos x="connsiteX3" y="connsiteY3"/>
              </a:cxn>
            </a:cxnLst>
            <a:rect l="l" t="t" r="r" b="b"/>
            <a:pathLst>
              <a:path w="564896" h="607568">
                <a:moveTo>
                  <a:pt x="0" y="607568"/>
                </a:moveTo>
                <a:lnTo>
                  <a:pt x="564896" y="0"/>
                </a:lnTo>
                <a:lnTo>
                  <a:pt x="302768" y="601472"/>
                </a:lnTo>
                <a:lnTo>
                  <a:pt x="0" y="607568"/>
                </a:lnTo>
                <a:close/>
              </a:path>
            </a:pathLst>
          </a:cu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7" name="TextBox 179"/>
          <p:cNvSpPr txBox="1"/>
          <p:nvPr/>
        </p:nvSpPr>
        <p:spPr>
          <a:xfrm>
            <a:off x="731839" y="5431604"/>
            <a:ext cx="3372801" cy="691172"/>
          </a:xfrm>
          <a:prstGeom prst="roundRect">
            <a:avLst>
              <a:gd name="adj" fmla="val 12806"/>
            </a:avLst>
          </a:prstGeom>
          <a:solidFill>
            <a:srgbClr val="E28189"/>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400" dirty="0" smtClean="0">
                <a:latin typeface="Huawei Sans" panose="020C0503030203020204" pitchFamily="34" charset="0"/>
              </a:rPr>
              <a:t>Click </a:t>
            </a:r>
            <a:r>
              <a:rPr lang="en-US" sz="1400" b="1" dirty="0" smtClean="0">
                <a:latin typeface="Huawei Sans" panose="020C0503030203020204" pitchFamily="34" charset="0"/>
              </a:rPr>
              <a:t>Create</a:t>
            </a:r>
            <a:r>
              <a:rPr lang="en-US" sz="1400" dirty="0" smtClean="0">
                <a:latin typeface="Huawei Sans" panose="020C0503030203020204" pitchFamily="34" charset="0"/>
              </a:rPr>
              <a:t> and set LAN-side subnet parameters.</a:t>
            </a:r>
            <a:endParaRPr lang="en-US" altLang="zh-CN" sz="1400" dirty="0" smtClean="0">
              <a:latin typeface="Huawei Sans" panose="020C0503030203020204" pitchFamily="34" charset="0"/>
            </a:endParaRPr>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85251" y="1184606"/>
            <a:ext cx="1346845" cy="248394"/>
          </a:xfrm>
          <a:prstGeom prst="rect">
            <a:avLst/>
          </a:prstGeom>
        </p:spPr>
      </p:pic>
      <p:cxnSp>
        <p:nvCxnSpPr>
          <p:cNvPr id="9" name="直接连接符 8"/>
          <p:cNvCxnSpPr/>
          <p:nvPr/>
        </p:nvCxnSpPr>
        <p:spPr>
          <a:xfrm>
            <a:off x="8658673" y="1828800"/>
            <a:ext cx="0" cy="8940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Freeform 159"/>
          <p:cNvSpPr/>
          <p:nvPr/>
        </p:nvSpPr>
        <p:spPr>
          <a:xfrm flipH="1">
            <a:off x="8114705" y="1525061"/>
            <a:ext cx="1087937" cy="56869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8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600" b="1" dirty="0" smtClean="0">
                <a:solidFill>
                  <a:schemeClr val="bg1">
                    <a:lumMod val="50000"/>
                  </a:schemeClr>
                </a:solidFill>
                <a:latin typeface="Huawei Sans" panose="020C0503030203020204" pitchFamily="34" charset="0"/>
              </a:rPr>
              <a:t>Internet</a:t>
            </a:r>
            <a:endParaRPr lang="en-US" sz="1600" b="1" dirty="0">
              <a:solidFill>
                <a:schemeClr val="bg1">
                  <a:lumMod val="50000"/>
                </a:schemeClr>
              </a:solidFill>
              <a:latin typeface="Huawei Sans" panose="020C0503030203020204" pitchFamily="34" charset="0"/>
            </a:endParaRPr>
          </a:p>
        </p:txBody>
      </p:sp>
      <p:pic>
        <p:nvPicPr>
          <p:cNvPr id="11"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auto">
          <a:xfrm>
            <a:off x="8455817" y="2629412"/>
            <a:ext cx="405710" cy="331944"/>
          </a:xfrm>
          <a:prstGeom prst="rect">
            <a:avLst/>
          </a:prstGeom>
          <a:noFill/>
        </p:spPr>
      </p:pic>
      <p:sp>
        <p:nvSpPr>
          <p:cNvPr id="12" name="文本框 11"/>
          <p:cNvSpPr txBox="1"/>
          <p:nvPr/>
        </p:nvSpPr>
        <p:spPr>
          <a:xfrm>
            <a:off x="10255503" y="2417288"/>
            <a:ext cx="487634" cy="307777"/>
          </a:xfrm>
          <a:prstGeom prst="rect">
            <a:avLst/>
          </a:prstGeom>
          <a:noFill/>
        </p:spPr>
        <p:txBody>
          <a:bodyPr wrap="none" rtlCol="0">
            <a:spAutoFit/>
          </a:bodyPr>
          <a:lstStyle/>
          <a:p>
            <a:pPr fontAlgn="ctr"/>
            <a:r>
              <a:rPr lang="en-US" sz="1400" dirty="0" smtClean="0">
                <a:solidFill>
                  <a:schemeClr val="bg1">
                    <a:lumMod val="50000"/>
                  </a:schemeClr>
                </a:solidFill>
                <a:latin typeface="Huawei Sans" panose="020C0503030203020204" pitchFamily="34" charset="0"/>
              </a:rPr>
              <a:t>Site</a:t>
            </a:r>
            <a:endParaRPr lang="en-US" altLang="zh-CN" sz="1400" dirty="0">
              <a:solidFill>
                <a:schemeClr val="bg1">
                  <a:lumMod val="50000"/>
                </a:schemeClr>
              </a:solidFill>
              <a:latin typeface="Huawei Sans" panose="020C0503030203020204" pitchFamily="34" charset="0"/>
            </a:endParaRPr>
          </a:p>
        </p:txBody>
      </p:sp>
      <p:pic>
        <p:nvPicPr>
          <p:cNvPr id="13" name="图片 14" descr="日志告警服务器-蓝.png"/>
          <p:cNvPicPr>
            <a:picLocks noChangeAspect="1"/>
          </p:cNvPicPr>
          <p:nvPr/>
        </p:nvPicPr>
        <p:blipFill>
          <a:blip r:embed="rId6" cstate="print"/>
          <a:stretch>
            <a:fillRect/>
          </a:stretch>
        </p:blipFill>
        <p:spPr>
          <a:xfrm>
            <a:off x="9697787" y="3230799"/>
            <a:ext cx="445956" cy="278465"/>
          </a:xfrm>
          <a:prstGeom prst="rect">
            <a:avLst/>
          </a:prstGeom>
        </p:spPr>
      </p:pic>
      <p:pic>
        <p:nvPicPr>
          <p:cNvPr id="14" name="图片 157" descr="故障链路.png"/>
          <p:cNvPicPr>
            <a:picLocks noChangeAspect="1"/>
          </p:cNvPicPr>
          <p:nvPr/>
        </p:nvPicPr>
        <p:blipFill>
          <a:blip r:embed="rId7" cstate="print"/>
          <a:stretch>
            <a:fillRect/>
          </a:stretch>
        </p:blipFill>
        <p:spPr>
          <a:xfrm>
            <a:off x="7098559" y="3203640"/>
            <a:ext cx="446281" cy="332783"/>
          </a:xfrm>
          <a:prstGeom prst="rect">
            <a:avLst/>
          </a:prstGeom>
        </p:spPr>
      </p:pic>
      <p:grpSp>
        <p:nvGrpSpPr>
          <p:cNvPr id="15" name="Group 3"/>
          <p:cNvGrpSpPr/>
          <p:nvPr/>
        </p:nvGrpSpPr>
        <p:grpSpPr>
          <a:xfrm>
            <a:off x="9175540" y="3339042"/>
            <a:ext cx="261965" cy="61979"/>
            <a:chOff x="559282" y="6488261"/>
            <a:chExt cx="261965" cy="61979"/>
          </a:xfrm>
          <a:solidFill>
            <a:schemeClr val="bg1">
              <a:lumMod val="50000"/>
            </a:schemeClr>
          </a:solidFill>
        </p:grpSpPr>
        <p:sp>
          <p:nvSpPr>
            <p:cNvPr id="16" name="Oval 1"/>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7" name="Oval 174"/>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8" name="Oval 175"/>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pic>
        <p:nvPicPr>
          <p:cNvPr id="19" name="图片 47" descr="打印机.png"/>
          <p:cNvPicPr>
            <a:picLocks noChangeAspect="1"/>
          </p:cNvPicPr>
          <p:nvPr/>
        </p:nvPicPr>
        <p:blipFill>
          <a:blip r:embed="rId8" cstate="print"/>
          <a:stretch>
            <a:fillRect/>
          </a:stretch>
        </p:blipFill>
        <p:spPr>
          <a:xfrm>
            <a:off x="7805121" y="3209099"/>
            <a:ext cx="404351" cy="321864"/>
          </a:xfrm>
          <a:prstGeom prst="rect">
            <a:avLst/>
          </a:prstGeom>
        </p:spPr>
      </p:pic>
      <p:pic>
        <p:nvPicPr>
          <p:cNvPr id="20" name="图片 79" descr="PC.png">
            <a:extLst>
              <a:ext uri="{FF2B5EF4-FFF2-40B4-BE49-F238E27FC236}">
                <a16:creationId xmlns="" xmlns:a16="http://schemas.microsoft.com/office/drawing/2014/main" id="{4666702E-823D-4236-BF2F-880359158C83}"/>
              </a:ext>
            </a:extLst>
          </p:cNvPr>
          <p:cNvPicPr>
            <a:picLocks noChangeAspect="1"/>
          </p:cNvPicPr>
          <p:nvPr/>
        </p:nvPicPr>
        <p:blipFill>
          <a:blip r:embed="rId9" cstate="print"/>
          <a:stretch>
            <a:fillRect/>
          </a:stretch>
        </p:blipFill>
        <p:spPr>
          <a:xfrm>
            <a:off x="8469753" y="3198957"/>
            <a:ext cx="445506" cy="342149"/>
          </a:xfrm>
          <a:prstGeom prst="rect">
            <a:avLst/>
          </a:prstGeom>
        </p:spPr>
      </p:pic>
      <p:sp>
        <p:nvSpPr>
          <p:cNvPr id="26" name="五边形 25"/>
          <p:cNvSpPr/>
          <p:nvPr/>
        </p:nvSpPr>
        <p:spPr bwMode="gray">
          <a:xfrm>
            <a:off x="6603224" y="58049"/>
            <a:ext cx="847321" cy="335812"/>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Site Creation</a:t>
            </a:r>
          </a:p>
        </p:txBody>
      </p:sp>
      <p:sp>
        <p:nvSpPr>
          <p:cNvPr id="27" name="燕尾形 26"/>
          <p:cNvSpPr/>
          <p:nvPr/>
        </p:nvSpPr>
        <p:spPr bwMode="gray">
          <a:xfrm>
            <a:off x="7305960" y="58049"/>
            <a:ext cx="1286133"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Device Onboarding</a:t>
            </a:r>
          </a:p>
        </p:txBody>
      </p:sp>
      <p:sp>
        <p:nvSpPr>
          <p:cNvPr id="28" name="燕尾形 27"/>
          <p:cNvSpPr/>
          <p:nvPr/>
        </p:nvSpPr>
        <p:spPr bwMode="gray">
          <a:xfrm>
            <a:off x="8447508" y="58049"/>
            <a:ext cx="1409279" cy="335812"/>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AR2 Service Configuration</a:t>
            </a:r>
          </a:p>
        </p:txBody>
      </p:sp>
      <p:sp>
        <p:nvSpPr>
          <p:cNvPr id="29" name="燕尾形 28"/>
          <p:cNvSpPr/>
          <p:nvPr/>
        </p:nvSpPr>
        <p:spPr bwMode="gray">
          <a:xfrm>
            <a:off x="9712202" y="58049"/>
            <a:ext cx="1409282"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AP2 Service Configuration</a:t>
            </a:r>
          </a:p>
        </p:txBody>
      </p:sp>
      <p:sp>
        <p:nvSpPr>
          <p:cNvPr id="35" name="燕尾形 34"/>
          <p:cNvSpPr/>
          <p:nvPr/>
        </p:nvSpPr>
        <p:spPr bwMode="gray">
          <a:xfrm>
            <a:off x="10976897" y="58049"/>
            <a:ext cx="723695"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O&amp;M</a:t>
            </a:r>
          </a:p>
        </p:txBody>
      </p:sp>
    </p:spTree>
    <p:extLst>
      <p:ext uri="{BB962C8B-B14F-4D97-AF65-F5344CB8AC3E}">
        <p14:creationId xmlns:p14="http://schemas.microsoft.com/office/powerpoint/2010/main" val="414475135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smtClean="0"/>
              <a:t>LAN Network Service</a:t>
            </a:r>
            <a:endParaRPr lang="en-US" dirty="0"/>
          </a:p>
        </p:txBody>
      </p:sp>
      <p:sp>
        <p:nvSpPr>
          <p:cNvPr id="14" name="TextBox 179"/>
          <p:cNvSpPr txBox="1"/>
          <p:nvPr/>
        </p:nvSpPr>
        <p:spPr>
          <a:xfrm>
            <a:off x="1441715" y="5600700"/>
            <a:ext cx="3657070" cy="514350"/>
          </a:xfrm>
          <a:prstGeom prst="roundRect">
            <a:avLst>
              <a:gd name="adj" fmla="val 12806"/>
            </a:avLst>
          </a:prstGeom>
          <a:solidFill>
            <a:srgbClr val="E28189"/>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400" dirty="0" smtClean="0">
                <a:latin typeface="Huawei Sans" panose="020C0503030203020204" pitchFamily="34" charset="0"/>
              </a:rPr>
              <a:t>Create a DHCP address pool and set the VLAN ID, IP address, and mask.</a:t>
            </a:r>
            <a:endParaRPr lang="en-US" altLang="zh-CN" sz="1400" dirty="0">
              <a:latin typeface="Huawei Sans" panose="020C0503030203020204" pitchFamily="34" charset="0"/>
            </a:endParaRPr>
          </a:p>
        </p:txBody>
      </p:sp>
      <p:sp>
        <p:nvSpPr>
          <p:cNvPr id="15" name="TextBox 179"/>
          <p:cNvSpPr txBox="1"/>
          <p:nvPr/>
        </p:nvSpPr>
        <p:spPr>
          <a:xfrm>
            <a:off x="6426308" y="5600700"/>
            <a:ext cx="4952784" cy="514350"/>
          </a:xfrm>
          <a:prstGeom prst="roundRect">
            <a:avLst>
              <a:gd name="adj" fmla="val 12806"/>
            </a:avLst>
          </a:prstGeom>
          <a:solidFill>
            <a:srgbClr val="E28189"/>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400" dirty="0" smtClean="0">
                <a:latin typeface="Huawei Sans" panose="020C0503030203020204" pitchFamily="34" charset="0"/>
              </a:rPr>
              <a:t>Configure the cloud platform address in the DHCP option.</a:t>
            </a:r>
            <a:endParaRPr lang="en-US" altLang="zh-CN" sz="1400" dirty="0">
              <a:latin typeface="Huawei Sans" panose="020C0503030203020204" pitchFamily="34" charset="0"/>
            </a:endParaRPr>
          </a:p>
        </p:txBody>
      </p:sp>
      <p:pic>
        <p:nvPicPr>
          <p:cNvPr id="3" name="图片 2"/>
          <p:cNvPicPr>
            <a:picLocks/>
          </p:cNvPicPr>
          <p:nvPr/>
        </p:nvPicPr>
        <p:blipFill>
          <a:blip r:embed="rId3"/>
          <a:stretch>
            <a:fillRect/>
          </a:stretch>
        </p:blipFill>
        <p:spPr>
          <a:xfrm>
            <a:off x="1441715" y="1224137"/>
            <a:ext cx="3657070" cy="4132723"/>
          </a:xfrm>
          <a:prstGeom prst="rect">
            <a:avLst/>
          </a:prstGeom>
          <a:ln w="19050">
            <a:solidFill>
              <a:schemeClr val="bg1">
                <a:lumMod val="85000"/>
              </a:schemeClr>
            </a:solidFill>
          </a:ln>
        </p:spPr>
      </p:pic>
      <p:pic>
        <p:nvPicPr>
          <p:cNvPr id="4" name="图片 3"/>
          <p:cNvPicPr>
            <a:picLocks/>
          </p:cNvPicPr>
          <p:nvPr/>
        </p:nvPicPr>
        <p:blipFill>
          <a:blip r:embed="rId4"/>
          <a:stretch>
            <a:fillRect/>
          </a:stretch>
        </p:blipFill>
        <p:spPr>
          <a:xfrm>
            <a:off x="6426308" y="1224137"/>
            <a:ext cx="4952784" cy="4132723"/>
          </a:xfrm>
          <a:prstGeom prst="rect">
            <a:avLst/>
          </a:prstGeom>
          <a:ln w="19050">
            <a:solidFill>
              <a:schemeClr val="bg1">
                <a:lumMod val="85000"/>
              </a:schemeClr>
            </a:solidFill>
          </a:ln>
        </p:spPr>
      </p:pic>
      <p:sp>
        <p:nvSpPr>
          <p:cNvPr id="13" name="五边形 12"/>
          <p:cNvSpPr/>
          <p:nvPr/>
        </p:nvSpPr>
        <p:spPr bwMode="gray">
          <a:xfrm>
            <a:off x="6603224" y="58049"/>
            <a:ext cx="847321" cy="335812"/>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Site Creation</a:t>
            </a:r>
          </a:p>
        </p:txBody>
      </p:sp>
      <p:sp>
        <p:nvSpPr>
          <p:cNvPr id="16" name="燕尾形 15"/>
          <p:cNvSpPr/>
          <p:nvPr/>
        </p:nvSpPr>
        <p:spPr bwMode="gray">
          <a:xfrm>
            <a:off x="7305960" y="58049"/>
            <a:ext cx="1286133"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Device Onboarding</a:t>
            </a:r>
          </a:p>
        </p:txBody>
      </p:sp>
      <p:sp>
        <p:nvSpPr>
          <p:cNvPr id="17" name="燕尾形 16"/>
          <p:cNvSpPr/>
          <p:nvPr/>
        </p:nvSpPr>
        <p:spPr bwMode="gray">
          <a:xfrm>
            <a:off x="8447508" y="58049"/>
            <a:ext cx="1409279" cy="335812"/>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AR2 Service Configuration</a:t>
            </a:r>
          </a:p>
        </p:txBody>
      </p:sp>
      <p:sp>
        <p:nvSpPr>
          <p:cNvPr id="18" name="燕尾形 17"/>
          <p:cNvSpPr/>
          <p:nvPr/>
        </p:nvSpPr>
        <p:spPr bwMode="gray">
          <a:xfrm>
            <a:off x="9712202" y="58049"/>
            <a:ext cx="1409282"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AP2 Service Configuration</a:t>
            </a:r>
          </a:p>
        </p:txBody>
      </p:sp>
      <p:sp>
        <p:nvSpPr>
          <p:cNvPr id="19" name="燕尾形 18"/>
          <p:cNvSpPr/>
          <p:nvPr/>
        </p:nvSpPr>
        <p:spPr bwMode="gray">
          <a:xfrm>
            <a:off x="10976897" y="58049"/>
            <a:ext cx="723695"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O&amp;M</a:t>
            </a:r>
          </a:p>
        </p:txBody>
      </p:sp>
    </p:spTree>
    <p:extLst>
      <p:ext uri="{BB962C8B-B14F-4D97-AF65-F5344CB8AC3E}">
        <p14:creationId xmlns:p14="http://schemas.microsoft.com/office/powerpoint/2010/main" val="45028493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smtClean="0"/>
              <a:t>WAN Network Service</a:t>
            </a:r>
            <a:endParaRPr lang="en-US" altLang="zh-CN" dirty="0"/>
          </a:p>
        </p:txBody>
      </p:sp>
      <p:sp>
        <p:nvSpPr>
          <p:cNvPr id="13" name="圆角矩形 12"/>
          <p:cNvSpPr/>
          <p:nvPr/>
        </p:nvSpPr>
        <p:spPr>
          <a:xfrm>
            <a:off x="2108160" y="2895866"/>
            <a:ext cx="1917530" cy="2300194"/>
          </a:xfrm>
          <a:prstGeom prst="roundRect">
            <a:avLst>
              <a:gd name="adj" fmla="val 3166"/>
            </a:avLst>
          </a:prstGeom>
          <a:solidFill>
            <a:sysClr val="window" lastClr="FFFFFF">
              <a:lumMod val="95000"/>
            </a:sysClr>
          </a:solidFill>
          <a:ln w="12700" cap="flat" cmpd="sng" algn="ctr">
            <a:noFill/>
            <a:prstDash val="solid"/>
            <a:miter lim="800000"/>
          </a:ln>
          <a:effectLst/>
        </p:spPr>
        <p:txBody>
          <a:bodyPr rtlCol="0" anchor="ctr"/>
          <a:lstStyle/>
          <a:p>
            <a:pPr algn="ctr" defTabSz="914034" fontAlgn="ctr">
              <a:defRPr/>
            </a:pPr>
            <a:endParaRPr lang="en-US" altLang="zh-CN" sz="1799"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文本框 15"/>
          <p:cNvSpPr txBox="1"/>
          <p:nvPr/>
        </p:nvSpPr>
        <p:spPr>
          <a:xfrm>
            <a:off x="1945262" y="2880092"/>
            <a:ext cx="841973" cy="307777"/>
          </a:xfrm>
          <a:prstGeom prst="rect">
            <a:avLst/>
          </a:prstGeom>
          <a:noFill/>
        </p:spPr>
        <p:txBody>
          <a:bodyPr wrap="square" rtlCol="0">
            <a:spAutoFit/>
          </a:bodyPr>
          <a:lstStyle/>
          <a:p>
            <a:pPr algn="ctr" defTabSz="914034" fontAlgn="ctr"/>
            <a:r>
              <a:rPr lang="en-US" sz="1400" b="1" dirty="0" smtClean="0">
                <a:solidFill>
                  <a:prstClr val="black"/>
                </a:solidFill>
                <a:latin typeface="Huawei Sans" panose="020C0503030203020204" pitchFamily="34" charset="0"/>
              </a:rPr>
              <a:t>Site2</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p:cNvSpPr txBox="1"/>
          <p:nvPr/>
        </p:nvSpPr>
        <p:spPr>
          <a:xfrm>
            <a:off x="3200313" y="4396894"/>
            <a:ext cx="532391" cy="307777"/>
          </a:xfrm>
          <a:prstGeom prst="rect">
            <a:avLst/>
          </a:prstGeom>
          <a:noFill/>
        </p:spPr>
        <p:txBody>
          <a:bodyPr wrap="square" rtlCol="0">
            <a:spAutoFit/>
          </a:bodyPr>
          <a:lstStyle/>
          <a:p>
            <a:pPr algn="ctr" defTabSz="914034" fontAlgn="ctr"/>
            <a:r>
              <a:rPr lang="en-US" sz="1400" b="1" dirty="0" smtClean="0">
                <a:solidFill>
                  <a:prstClr val="black"/>
                </a:solidFill>
                <a:latin typeface="Huawei Sans" panose="020C0503030203020204" pitchFamily="34" charset="0"/>
              </a:rPr>
              <a:t>AP2</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8" name="图片 17" descr="日志告警服务器-蓝.png"/>
          <p:cNvPicPr>
            <a:picLocks/>
          </p:cNvPicPr>
          <p:nvPr/>
        </p:nvPicPr>
        <p:blipFill>
          <a:blip r:embed="rId3" cstate="print"/>
          <a:stretch>
            <a:fillRect/>
          </a:stretch>
        </p:blipFill>
        <p:spPr>
          <a:xfrm>
            <a:off x="2366249" y="5352757"/>
            <a:ext cx="491738" cy="307052"/>
          </a:xfrm>
          <a:prstGeom prst="rect">
            <a:avLst/>
          </a:prstGeom>
        </p:spPr>
      </p:pic>
      <p:pic>
        <p:nvPicPr>
          <p:cNvPr id="19" name="图片 105" descr="AP.png"/>
          <p:cNvPicPr>
            <a:picLocks/>
          </p:cNvPicPr>
          <p:nvPr/>
        </p:nvPicPr>
        <p:blipFill>
          <a:blip r:embed="rId4" cstate="print">
            <a:duotone>
              <a:schemeClr val="accent3">
                <a:shade val="45000"/>
                <a:satMod val="135000"/>
              </a:schemeClr>
              <a:prstClr val="white"/>
            </a:duotone>
          </a:blip>
          <a:stretch>
            <a:fillRect/>
          </a:stretch>
        </p:blipFill>
        <p:spPr>
          <a:xfrm>
            <a:off x="2731383" y="4372134"/>
            <a:ext cx="492096" cy="402622"/>
          </a:xfrm>
          <a:prstGeom prst="rect">
            <a:avLst/>
          </a:prstGeom>
          <a:noFill/>
        </p:spPr>
      </p:pic>
      <p:pic>
        <p:nvPicPr>
          <p:cNvPr id="20" name="Picture 2" descr="G:\做的项目\公共\扁平图标切换\更新2015_01_21\oss扁平图标库2015_01_21更新-04.png"/>
          <p:cNvPicPr>
            <a:picLocks noChangeArrowheads="1"/>
          </p:cNvPicPr>
          <p:nvPr/>
        </p:nvPicPr>
        <p:blipFill>
          <a:blip r:embed="rId5" cstate="print"/>
          <a:stretch>
            <a:fillRect/>
          </a:stretch>
        </p:blipFill>
        <p:spPr bwMode="auto">
          <a:xfrm>
            <a:off x="2731383" y="3317570"/>
            <a:ext cx="492096" cy="402622"/>
          </a:xfrm>
          <a:prstGeom prst="rect">
            <a:avLst/>
          </a:prstGeom>
        </p:spPr>
      </p:pic>
      <p:sp>
        <p:nvSpPr>
          <p:cNvPr id="21" name="文本框 20"/>
          <p:cNvSpPr txBox="1"/>
          <p:nvPr/>
        </p:nvSpPr>
        <p:spPr>
          <a:xfrm>
            <a:off x="3242775" y="3361622"/>
            <a:ext cx="541229" cy="307777"/>
          </a:xfrm>
          <a:prstGeom prst="rect">
            <a:avLst/>
          </a:prstGeom>
          <a:noFill/>
        </p:spPr>
        <p:txBody>
          <a:bodyPr wrap="square" rtlCol="0">
            <a:spAutoFit/>
          </a:bodyPr>
          <a:lstStyle/>
          <a:p>
            <a:pPr algn="ctr" defTabSz="914034" fontAlgn="ctr"/>
            <a:r>
              <a:rPr lang="en-US" sz="1400" b="1" dirty="0" smtClean="0">
                <a:solidFill>
                  <a:prstClr val="black"/>
                </a:solidFill>
                <a:latin typeface="Huawei Sans" panose="020C0503030203020204" pitchFamily="34" charset="0"/>
              </a:rPr>
              <a:t>AR2</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2" name="Straight Connector 167"/>
          <p:cNvCxnSpPr>
            <a:stCxn id="20" idx="2"/>
            <a:endCxn id="19" idx="0"/>
          </p:cNvCxnSpPr>
          <p:nvPr/>
        </p:nvCxnSpPr>
        <p:spPr>
          <a:xfrm>
            <a:off x="2977431" y="3720192"/>
            <a:ext cx="0" cy="651942"/>
          </a:xfrm>
          <a:prstGeom prst="line">
            <a:avLst/>
          </a:prstGeom>
          <a:noFill/>
          <a:ln w="19050" cap="flat" cmpd="sng" algn="ctr">
            <a:solidFill>
              <a:sysClr val="windowText" lastClr="000000"/>
            </a:solidFill>
            <a:prstDash val="solid"/>
            <a:miter lim="800000"/>
          </a:ln>
          <a:effectLst/>
        </p:spPr>
      </p:cxnSp>
      <p:sp>
        <p:nvSpPr>
          <p:cNvPr id="23" name="文本框 22"/>
          <p:cNvSpPr txBox="1"/>
          <p:nvPr/>
        </p:nvSpPr>
        <p:spPr>
          <a:xfrm>
            <a:off x="2932715" y="3040571"/>
            <a:ext cx="953432" cy="307777"/>
          </a:xfrm>
          <a:prstGeom prst="rect">
            <a:avLst/>
          </a:prstGeom>
          <a:noFill/>
        </p:spPr>
        <p:txBody>
          <a:bodyPr wrap="square" rtlCol="0">
            <a:spAutoFit/>
          </a:bodyPr>
          <a:lstStyle/>
          <a:p>
            <a:pPr algn="ctr" defTabSz="914034" fontAlgn="ctr"/>
            <a:r>
              <a:rPr lang="en-US" sz="1400" dirty="0" smtClean="0">
                <a:solidFill>
                  <a:prstClr val="black"/>
                </a:solidFill>
                <a:latin typeface="Huawei Sans" panose="020C0503030203020204" pitchFamily="34" charset="0"/>
              </a:rPr>
              <a:t>GE0/0/8</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框 23"/>
          <p:cNvSpPr txBox="1"/>
          <p:nvPr/>
        </p:nvSpPr>
        <p:spPr>
          <a:xfrm>
            <a:off x="2916071" y="3691103"/>
            <a:ext cx="986720" cy="307777"/>
          </a:xfrm>
          <a:prstGeom prst="rect">
            <a:avLst/>
          </a:prstGeom>
          <a:noFill/>
        </p:spPr>
        <p:txBody>
          <a:bodyPr wrap="square" rtlCol="0">
            <a:spAutoFit/>
          </a:bodyPr>
          <a:lstStyle/>
          <a:p>
            <a:pPr algn="ctr" defTabSz="914034" fontAlgn="ctr"/>
            <a:r>
              <a:rPr lang="en-US" sz="1400" dirty="0" smtClean="0">
                <a:solidFill>
                  <a:prstClr val="black"/>
                </a:solidFill>
                <a:latin typeface="Huawei Sans" panose="020C0503030203020204" pitchFamily="34" charset="0"/>
              </a:rPr>
              <a:t>GE0/0/1</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5" name="图片 24" descr="wifi信号蓝.png"/>
          <p:cNvPicPr>
            <a:picLocks/>
          </p:cNvPicPr>
          <p:nvPr/>
        </p:nvPicPr>
        <p:blipFill>
          <a:blip r:embed="rId6" cstate="print"/>
          <a:stretch>
            <a:fillRect/>
          </a:stretch>
        </p:blipFill>
        <p:spPr>
          <a:xfrm rot="10800000">
            <a:off x="2708575" y="4834653"/>
            <a:ext cx="491738" cy="307052"/>
          </a:xfrm>
          <a:prstGeom prst="rect">
            <a:avLst/>
          </a:prstGeom>
        </p:spPr>
      </p:pic>
      <p:pic>
        <p:nvPicPr>
          <p:cNvPr id="26" name="图片 25" descr="SAN网络-蓝.png"/>
          <p:cNvPicPr>
            <a:picLocks noChangeAspect="1"/>
          </p:cNvPicPr>
          <p:nvPr/>
        </p:nvPicPr>
        <p:blipFill>
          <a:blip r:embed="rId7" cstate="print"/>
          <a:stretch>
            <a:fillRect/>
          </a:stretch>
        </p:blipFill>
        <p:spPr>
          <a:xfrm>
            <a:off x="3321350" y="5290054"/>
            <a:ext cx="263967" cy="432458"/>
          </a:xfrm>
          <a:prstGeom prst="rect">
            <a:avLst/>
          </a:prstGeom>
        </p:spPr>
      </p:pic>
      <p:cxnSp>
        <p:nvCxnSpPr>
          <p:cNvPr id="29" name="Straight Connector 167"/>
          <p:cNvCxnSpPr/>
          <p:nvPr/>
        </p:nvCxnSpPr>
        <p:spPr>
          <a:xfrm>
            <a:off x="2977431" y="1959527"/>
            <a:ext cx="0" cy="1402095"/>
          </a:xfrm>
          <a:prstGeom prst="line">
            <a:avLst/>
          </a:prstGeom>
          <a:noFill/>
          <a:ln w="19050" cap="flat" cmpd="sng" algn="ctr">
            <a:solidFill>
              <a:srgbClr val="D86060"/>
            </a:solidFill>
            <a:prstDash val="solid"/>
            <a:miter lim="800000"/>
          </a:ln>
          <a:effectLst/>
        </p:spPr>
      </p:cxnSp>
      <p:grpSp>
        <p:nvGrpSpPr>
          <p:cNvPr id="30" name="组合 29"/>
          <p:cNvGrpSpPr/>
          <p:nvPr/>
        </p:nvGrpSpPr>
        <p:grpSpPr>
          <a:xfrm>
            <a:off x="2147120" y="1405738"/>
            <a:ext cx="1614634" cy="844016"/>
            <a:chOff x="1588013" y="1514099"/>
            <a:chExt cx="1614634" cy="844016"/>
          </a:xfrm>
        </p:grpSpPr>
        <p:sp>
          <p:nvSpPr>
            <p:cNvPr id="31" name="Freeform 159"/>
            <p:cNvSpPr/>
            <p:nvPr/>
          </p:nvSpPr>
          <p:spPr>
            <a:xfrm flipH="1">
              <a:off x="1588013" y="1514099"/>
              <a:ext cx="1614634" cy="8440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ndParaRPr>
            </a:p>
          </p:txBody>
        </p:sp>
        <p:pic>
          <p:nvPicPr>
            <p:cNvPr id="32" name="图片 3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702462" y="1936107"/>
              <a:ext cx="1319263" cy="243307"/>
            </a:xfrm>
            <a:prstGeom prst="rect">
              <a:avLst/>
            </a:prstGeom>
          </p:spPr>
        </p:pic>
      </p:grpSp>
      <p:sp>
        <p:nvSpPr>
          <p:cNvPr id="33" name="椭圆 32"/>
          <p:cNvSpPr>
            <a:spLocks noChangeAspect="1"/>
          </p:cNvSpPr>
          <p:nvPr/>
        </p:nvSpPr>
        <p:spPr>
          <a:xfrm>
            <a:off x="2857987" y="3187869"/>
            <a:ext cx="251902" cy="251902"/>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defTabSz="914034" fontAlgn="ctr">
              <a:defRPr/>
            </a:pPr>
            <a:r>
              <a:rPr lang="en-US" sz="1399" b="1" dirty="0" smtClean="0">
                <a:solidFill>
                  <a:prstClr val="white"/>
                </a:solidFill>
                <a:latin typeface="Huawei Sans" panose="020C0503030203020204" pitchFamily="34" charset="0"/>
              </a:rPr>
              <a:t>N</a:t>
            </a:r>
            <a:endParaRPr lang="en-US" altLang="zh-CN" sz="1399" b="1" kern="0" dirty="0">
              <a:solidFill>
                <a:prstClr val="white"/>
              </a:solidFill>
              <a:latin typeface="Huawei Sans" panose="020C0503030203020204" pitchFamily="34" charset="0"/>
              <a:ea typeface="方正兰亭黑简体"/>
              <a:sym typeface="Huawei Sans" panose="020C0503030203020204" pitchFamily="34" charset="0"/>
            </a:endParaRPr>
          </a:p>
        </p:txBody>
      </p:sp>
      <p:sp>
        <p:nvSpPr>
          <p:cNvPr id="34" name="任意多边形 33"/>
          <p:cNvSpPr/>
          <p:nvPr/>
        </p:nvSpPr>
        <p:spPr>
          <a:xfrm flipV="1">
            <a:off x="3886147" y="2537337"/>
            <a:ext cx="1828853" cy="650532"/>
          </a:xfrm>
          <a:custGeom>
            <a:avLst/>
            <a:gdLst>
              <a:gd name="connsiteX0" fmla="*/ 0 w 8838707"/>
              <a:gd name="connsiteY0" fmla="*/ 66068 h 1796796"/>
              <a:gd name="connsiteX1" fmla="*/ 8838707 w 8838707"/>
              <a:gd name="connsiteY1" fmla="*/ 0 h 1796796"/>
              <a:gd name="connsiteX2" fmla="*/ 8516888 w 8838707"/>
              <a:gd name="connsiteY2" fmla="*/ 1796796 h 1796796"/>
              <a:gd name="connsiteX3" fmla="*/ 0 w 8838707"/>
              <a:gd name="connsiteY3" fmla="*/ 66068 h 1796796"/>
              <a:gd name="connsiteX4" fmla="*/ 0 w 10168927"/>
              <a:gd name="connsiteY4" fmla="*/ 166548 h 2689615"/>
            </a:gdLst>
            <a:ahLst/>
            <a:cxnLst>
              <a:cxn ang="0">
                <a:pos x="connsiteX0" y="connsiteY0"/>
              </a:cxn>
              <a:cxn ang="0">
                <a:pos x="connsiteX1" y="connsiteY1"/>
              </a:cxn>
              <a:cxn ang="0">
                <a:pos x="connsiteX2" y="connsiteY2"/>
              </a:cxn>
              <a:cxn ang="0">
                <a:pos x="connsiteX3" y="connsiteY3"/>
              </a:cxn>
            </a:cxnLst>
            <a:rect l="l" t="t" r="r" b="b"/>
            <a:pathLst>
              <a:path w="8838707" h="1796795">
                <a:moveTo>
                  <a:pt x="0" y="66068"/>
                </a:moveTo>
                <a:lnTo>
                  <a:pt x="8838707" y="0"/>
                </a:lnTo>
                <a:lnTo>
                  <a:pt x="8516888" y="1796796"/>
                </a:lnTo>
                <a:lnTo>
                  <a:pt x="0" y="66068"/>
                </a:lnTo>
                <a:close/>
              </a:path>
            </a:pathLst>
          </a:custGeom>
          <a:gradFill flip="none" rotWithShape="1">
            <a:gsLst>
              <a:gs pos="100000">
                <a:schemeClr val="bg1">
                  <a:alpha val="0"/>
                </a:schemeClr>
              </a:gs>
              <a:gs pos="39000">
                <a:srgbClr val="58CCF6"/>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细黑简体" panose="02000000000000000000" pitchFamily="2" charset="-122"/>
              <a:cs typeface="Huawei Sans" panose="020C0503030203020204" pitchFamily="34" charset="0"/>
              <a:sym typeface="Huawei Sans" panose="020C0503030203020204" pitchFamily="34" charset="0"/>
            </a:endParaRPr>
          </a:p>
        </p:txBody>
      </p:sp>
      <p:sp>
        <p:nvSpPr>
          <p:cNvPr id="35" name="TextBox 179"/>
          <p:cNvSpPr txBox="1"/>
          <p:nvPr/>
        </p:nvSpPr>
        <p:spPr>
          <a:xfrm>
            <a:off x="5752684" y="4889836"/>
            <a:ext cx="5822224" cy="514800"/>
          </a:xfrm>
          <a:prstGeom prst="roundRect">
            <a:avLst>
              <a:gd name="adj" fmla="val 12806"/>
            </a:avLst>
          </a:prstGeom>
          <a:solidFill>
            <a:srgbClr val="E28189"/>
          </a:solidFill>
          <a:ln>
            <a:noFill/>
          </a:ln>
        </p:spPr>
        <p:txBody>
          <a:bodyPr wrap="square" lIns="252000" tIns="0" rIns="25200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400" dirty="0" smtClean="0">
                <a:latin typeface="Huawei Sans" panose="020C0503030203020204" pitchFamily="34" charset="0"/>
              </a:rPr>
              <a:t>Configure SNAT to translate the source address range into a LAN subnet.</a:t>
            </a:r>
            <a:endParaRPr lang="en-US" altLang="zh-CN" sz="1400" dirty="0">
              <a:latin typeface="Huawei Sans" panose="020C0503030203020204" pitchFamily="34" charset="0"/>
            </a:endParaRPr>
          </a:p>
        </p:txBody>
      </p:sp>
      <p:sp>
        <p:nvSpPr>
          <p:cNvPr id="36" name="椭圆 35"/>
          <p:cNvSpPr>
            <a:spLocks noChangeAspect="1"/>
          </p:cNvSpPr>
          <p:nvPr/>
        </p:nvSpPr>
        <p:spPr>
          <a:xfrm>
            <a:off x="1027853" y="5836406"/>
            <a:ext cx="251902" cy="251902"/>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defTabSz="914034" fontAlgn="ctr">
              <a:defRPr/>
            </a:pPr>
            <a:r>
              <a:rPr lang="en-US" sz="1399" b="1" dirty="0" smtClean="0">
                <a:solidFill>
                  <a:prstClr val="white"/>
                </a:solidFill>
                <a:latin typeface="Huawei Sans" panose="020C0503030203020204" pitchFamily="34" charset="0"/>
              </a:rPr>
              <a:t>N</a:t>
            </a:r>
            <a:endParaRPr lang="en-US" altLang="zh-CN" sz="1399" b="1" kern="0" dirty="0">
              <a:solidFill>
                <a:prstClr val="white"/>
              </a:solidFill>
              <a:latin typeface="Huawei Sans" panose="020C0503030203020204" pitchFamily="34" charset="0"/>
              <a:ea typeface="方正兰亭黑简体"/>
              <a:sym typeface="Huawei Sans" panose="020C0503030203020204" pitchFamily="34" charset="0"/>
            </a:endParaRPr>
          </a:p>
        </p:txBody>
      </p:sp>
      <p:sp>
        <p:nvSpPr>
          <p:cNvPr id="37" name="文本框 36"/>
          <p:cNvSpPr txBox="1"/>
          <p:nvPr/>
        </p:nvSpPr>
        <p:spPr>
          <a:xfrm>
            <a:off x="1279755" y="5820464"/>
            <a:ext cx="1482495" cy="307777"/>
          </a:xfrm>
          <a:prstGeom prst="rect">
            <a:avLst/>
          </a:prstGeom>
          <a:noFill/>
        </p:spPr>
        <p:txBody>
          <a:bodyPr wrap="square" rtlCol="0">
            <a:spAutoFit/>
          </a:bodyPr>
          <a:lstStyle/>
          <a:p>
            <a:pPr fontAlgn="ctr"/>
            <a:r>
              <a:rPr lang="en-US" sz="1400" dirty="0" smtClean="0">
                <a:latin typeface="Huawei Sans" panose="020C0503030203020204" pitchFamily="34" charset="0"/>
              </a:rPr>
              <a:t>SNAT</a:t>
            </a:r>
            <a:endParaRPr lang="en-US" altLang="zh-CN" sz="1400" dirty="0">
              <a:latin typeface="Huawei Sans" panose="020C0503030203020204" pitchFamily="34" charset="0"/>
            </a:endParaRPr>
          </a:p>
        </p:txBody>
      </p:sp>
      <p:pic>
        <p:nvPicPr>
          <p:cNvPr id="2" name="图片 1"/>
          <p:cNvPicPr>
            <a:picLocks/>
          </p:cNvPicPr>
          <p:nvPr/>
        </p:nvPicPr>
        <p:blipFill rotWithShape="1">
          <a:blip r:embed="rId9"/>
          <a:srcRect r="20219" b="239"/>
          <a:stretch/>
        </p:blipFill>
        <p:spPr>
          <a:xfrm>
            <a:off x="5767244" y="1619711"/>
            <a:ext cx="5764480" cy="3182035"/>
          </a:xfrm>
          <a:prstGeom prst="rect">
            <a:avLst/>
          </a:prstGeom>
          <a:ln>
            <a:solidFill>
              <a:schemeClr val="bg1">
                <a:lumMod val="85000"/>
              </a:schemeClr>
            </a:solidFill>
          </a:ln>
        </p:spPr>
      </p:pic>
      <p:sp>
        <p:nvSpPr>
          <p:cNvPr id="38" name="五边形 37"/>
          <p:cNvSpPr/>
          <p:nvPr/>
        </p:nvSpPr>
        <p:spPr bwMode="gray">
          <a:xfrm>
            <a:off x="6603224" y="58049"/>
            <a:ext cx="847321" cy="335812"/>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Site Creation</a:t>
            </a:r>
          </a:p>
        </p:txBody>
      </p:sp>
      <p:sp>
        <p:nvSpPr>
          <p:cNvPr id="39" name="燕尾形 38"/>
          <p:cNvSpPr/>
          <p:nvPr/>
        </p:nvSpPr>
        <p:spPr bwMode="gray">
          <a:xfrm>
            <a:off x="7305960" y="58049"/>
            <a:ext cx="1286133"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Device Onboarding</a:t>
            </a:r>
          </a:p>
        </p:txBody>
      </p:sp>
      <p:sp>
        <p:nvSpPr>
          <p:cNvPr id="40" name="燕尾形 39"/>
          <p:cNvSpPr/>
          <p:nvPr/>
        </p:nvSpPr>
        <p:spPr bwMode="gray">
          <a:xfrm>
            <a:off x="8447508" y="58049"/>
            <a:ext cx="1409279" cy="335812"/>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AR2 Service Configuration</a:t>
            </a:r>
          </a:p>
        </p:txBody>
      </p:sp>
      <p:sp>
        <p:nvSpPr>
          <p:cNvPr id="41" name="燕尾形 40"/>
          <p:cNvSpPr/>
          <p:nvPr/>
        </p:nvSpPr>
        <p:spPr bwMode="gray">
          <a:xfrm>
            <a:off x="9712202" y="58049"/>
            <a:ext cx="1409282"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AP2 Service Configuration</a:t>
            </a:r>
          </a:p>
        </p:txBody>
      </p:sp>
      <p:sp>
        <p:nvSpPr>
          <p:cNvPr id="42" name="燕尾形 41"/>
          <p:cNvSpPr/>
          <p:nvPr/>
        </p:nvSpPr>
        <p:spPr bwMode="gray">
          <a:xfrm>
            <a:off x="10976897" y="58049"/>
            <a:ext cx="723695"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O&amp;M</a:t>
            </a:r>
          </a:p>
        </p:txBody>
      </p:sp>
    </p:spTree>
    <p:extLst>
      <p:ext uri="{BB962C8B-B14F-4D97-AF65-F5344CB8AC3E}">
        <p14:creationId xmlns:p14="http://schemas.microsoft.com/office/powerpoint/2010/main" val="55288672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smtClean="0"/>
              <a:t>Interface Configuration</a:t>
            </a:r>
            <a:endParaRPr lang="en-US" altLang="zh-CN" dirty="0"/>
          </a:p>
        </p:txBody>
      </p:sp>
      <p:sp>
        <p:nvSpPr>
          <p:cNvPr id="13" name="圆角矩形 12"/>
          <p:cNvSpPr/>
          <p:nvPr/>
        </p:nvSpPr>
        <p:spPr>
          <a:xfrm>
            <a:off x="2108160" y="2895866"/>
            <a:ext cx="1917530" cy="2300194"/>
          </a:xfrm>
          <a:prstGeom prst="roundRect">
            <a:avLst>
              <a:gd name="adj" fmla="val 3166"/>
            </a:avLst>
          </a:prstGeom>
          <a:solidFill>
            <a:sysClr val="window" lastClr="FFFFFF">
              <a:lumMod val="95000"/>
            </a:sysClr>
          </a:solidFill>
          <a:ln w="12700" cap="flat" cmpd="sng" algn="ctr">
            <a:noFill/>
            <a:prstDash val="solid"/>
            <a:miter lim="800000"/>
          </a:ln>
          <a:effectLst/>
        </p:spPr>
        <p:txBody>
          <a:bodyPr rtlCol="0" anchor="ctr"/>
          <a:lstStyle/>
          <a:p>
            <a:pPr algn="ctr" defTabSz="914034" fontAlgn="ctr">
              <a:defRPr/>
            </a:pPr>
            <a:endParaRPr lang="en-US" altLang="zh-CN" sz="1799"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文本框 15"/>
          <p:cNvSpPr txBox="1"/>
          <p:nvPr/>
        </p:nvSpPr>
        <p:spPr>
          <a:xfrm>
            <a:off x="1945262" y="2880092"/>
            <a:ext cx="841973" cy="307777"/>
          </a:xfrm>
          <a:prstGeom prst="rect">
            <a:avLst/>
          </a:prstGeom>
          <a:noFill/>
        </p:spPr>
        <p:txBody>
          <a:bodyPr wrap="square" rtlCol="0">
            <a:spAutoFit/>
          </a:bodyPr>
          <a:lstStyle/>
          <a:p>
            <a:pPr algn="ctr" defTabSz="914034" fontAlgn="ctr"/>
            <a:r>
              <a:rPr lang="en-US" sz="1400" b="1" dirty="0" smtClean="0">
                <a:solidFill>
                  <a:prstClr val="black"/>
                </a:solidFill>
                <a:latin typeface="Huawei Sans" panose="020C0503030203020204" pitchFamily="34" charset="0"/>
              </a:rPr>
              <a:t>Site2</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p:cNvSpPr txBox="1"/>
          <p:nvPr/>
        </p:nvSpPr>
        <p:spPr>
          <a:xfrm>
            <a:off x="3200313" y="4396894"/>
            <a:ext cx="532391" cy="307777"/>
          </a:xfrm>
          <a:prstGeom prst="rect">
            <a:avLst/>
          </a:prstGeom>
          <a:noFill/>
        </p:spPr>
        <p:txBody>
          <a:bodyPr wrap="square" rtlCol="0">
            <a:spAutoFit/>
          </a:bodyPr>
          <a:lstStyle/>
          <a:p>
            <a:pPr algn="ctr" defTabSz="914034" fontAlgn="ctr"/>
            <a:r>
              <a:rPr lang="en-US" sz="1400" b="1" dirty="0" smtClean="0">
                <a:solidFill>
                  <a:prstClr val="black"/>
                </a:solidFill>
                <a:latin typeface="Huawei Sans" panose="020C0503030203020204" pitchFamily="34" charset="0"/>
              </a:rPr>
              <a:t>AP2</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8" name="图片 17" descr="日志告警服务器-蓝.png"/>
          <p:cNvPicPr>
            <a:picLocks/>
          </p:cNvPicPr>
          <p:nvPr/>
        </p:nvPicPr>
        <p:blipFill>
          <a:blip r:embed="rId3" cstate="print"/>
          <a:stretch>
            <a:fillRect/>
          </a:stretch>
        </p:blipFill>
        <p:spPr>
          <a:xfrm>
            <a:off x="2366249" y="5352757"/>
            <a:ext cx="491738" cy="307052"/>
          </a:xfrm>
          <a:prstGeom prst="rect">
            <a:avLst/>
          </a:prstGeom>
        </p:spPr>
      </p:pic>
      <p:pic>
        <p:nvPicPr>
          <p:cNvPr id="19" name="图片 105" descr="AP.png"/>
          <p:cNvPicPr>
            <a:picLocks/>
          </p:cNvPicPr>
          <p:nvPr/>
        </p:nvPicPr>
        <p:blipFill>
          <a:blip r:embed="rId4" cstate="print">
            <a:duotone>
              <a:schemeClr val="accent3">
                <a:shade val="45000"/>
                <a:satMod val="135000"/>
              </a:schemeClr>
              <a:prstClr val="white"/>
            </a:duotone>
          </a:blip>
          <a:stretch>
            <a:fillRect/>
          </a:stretch>
        </p:blipFill>
        <p:spPr>
          <a:xfrm>
            <a:off x="2731383" y="4372134"/>
            <a:ext cx="492096" cy="402622"/>
          </a:xfrm>
          <a:prstGeom prst="rect">
            <a:avLst/>
          </a:prstGeom>
          <a:noFill/>
        </p:spPr>
      </p:pic>
      <p:pic>
        <p:nvPicPr>
          <p:cNvPr id="20" name="Picture 2" descr="G:\做的项目\公共\扁平图标切换\更新2015_01_21\oss扁平图标库2015_01_21更新-04.png"/>
          <p:cNvPicPr>
            <a:picLocks noChangeArrowheads="1"/>
          </p:cNvPicPr>
          <p:nvPr/>
        </p:nvPicPr>
        <p:blipFill>
          <a:blip r:embed="rId5" cstate="print"/>
          <a:stretch>
            <a:fillRect/>
          </a:stretch>
        </p:blipFill>
        <p:spPr bwMode="auto">
          <a:xfrm>
            <a:off x="2731383" y="3317570"/>
            <a:ext cx="492096" cy="402622"/>
          </a:xfrm>
          <a:prstGeom prst="rect">
            <a:avLst/>
          </a:prstGeom>
        </p:spPr>
      </p:pic>
      <p:sp>
        <p:nvSpPr>
          <p:cNvPr id="21" name="文本框 20"/>
          <p:cNvSpPr txBox="1"/>
          <p:nvPr/>
        </p:nvSpPr>
        <p:spPr>
          <a:xfrm>
            <a:off x="3242775" y="3361622"/>
            <a:ext cx="541229" cy="307777"/>
          </a:xfrm>
          <a:prstGeom prst="rect">
            <a:avLst/>
          </a:prstGeom>
          <a:noFill/>
        </p:spPr>
        <p:txBody>
          <a:bodyPr wrap="square" rtlCol="0">
            <a:spAutoFit/>
          </a:bodyPr>
          <a:lstStyle/>
          <a:p>
            <a:pPr algn="ctr" defTabSz="914034" fontAlgn="ctr"/>
            <a:r>
              <a:rPr lang="en-US" sz="1400" b="1" dirty="0" smtClean="0">
                <a:solidFill>
                  <a:prstClr val="black"/>
                </a:solidFill>
                <a:latin typeface="Huawei Sans" panose="020C0503030203020204" pitchFamily="34" charset="0"/>
              </a:rPr>
              <a:t>AR2</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2" name="Straight Connector 167"/>
          <p:cNvCxnSpPr>
            <a:stCxn id="20" idx="2"/>
            <a:endCxn id="19" idx="0"/>
          </p:cNvCxnSpPr>
          <p:nvPr/>
        </p:nvCxnSpPr>
        <p:spPr>
          <a:xfrm>
            <a:off x="2977431" y="3720192"/>
            <a:ext cx="0" cy="651942"/>
          </a:xfrm>
          <a:prstGeom prst="line">
            <a:avLst/>
          </a:prstGeom>
          <a:noFill/>
          <a:ln w="19050" cap="flat" cmpd="sng" algn="ctr">
            <a:solidFill>
              <a:sysClr val="windowText" lastClr="000000"/>
            </a:solidFill>
            <a:prstDash val="solid"/>
            <a:miter lim="800000"/>
          </a:ln>
          <a:effectLst/>
        </p:spPr>
      </p:cxnSp>
      <p:sp>
        <p:nvSpPr>
          <p:cNvPr id="23" name="文本框 22"/>
          <p:cNvSpPr txBox="1"/>
          <p:nvPr/>
        </p:nvSpPr>
        <p:spPr>
          <a:xfrm>
            <a:off x="2932715" y="3040571"/>
            <a:ext cx="953432" cy="307777"/>
          </a:xfrm>
          <a:prstGeom prst="rect">
            <a:avLst/>
          </a:prstGeom>
          <a:noFill/>
        </p:spPr>
        <p:txBody>
          <a:bodyPr wrap="square" rtlCol="0">
            <a:spAutoFit/>
          </a:bodyPr>
          <a:lstStyle/>
          <a:p>
            <a:pPr algn="ctr" defTabSz="914034" fontAlgn="ctr"/>
            <a:r>
              <a:rPr lang="en-US" sz="1400" dirty="0" smtClean="0">
                <a:solidFill>
                  <a:prstClr val="black"/>
                </a:solidFill>
                <a:latin typeface="Huawei Sans" panose="020C0503030203020204" pitchFamily="34" charset="0"/>
              </a:rPr>
              <a:t>GE0/0/8</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框 23"/>
          <p:cNvSpPr txBox="1"/>
          <p:nvPr/>
        </p:nvSpPr>
        <p:spPr>
          <a:xfrm>
            <a:off x="2916071" y="3691103"/>
            <a:ext cx="986720" cy="307777"/>
          </a:xfrm>
          <a:prstGeom prst="rect">
            <a:avLst/>
          </a:prstGeom>
          <a:noFill/>
        </p:spPr>
        <p:txBody>
          <a:bodyPr wrap="square" rtlCol="0">
            <a:spAutoFit/>
          </a:bodyPr>
          <a:lstStyle/>
          <a:p>
            <a:pPr algn="ctr" defTabSz="914034" fontAlgn="ctr"/>
            <a:r>
              <a:rPr lang="en-US" sz="1400" dirty="0" smtClean="0">
                <a:solidFill>
                  <a:prstClr val="black"/>
                </a:solidFill>
                <a:latin typeface="Huawei Sans" panose="020C0503030203020204" pitchFamily="34" charset="0"/>
              </a:rPr>
              <a:t>GE0/0/1</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5" name="图片 24" descr="wifi信号蓝.png"/>
          <p:cNvPicPr>
            <a:picLocks/>
          </p:cNvPicPr>
          <p:nvPr/>
        </p:nvPicPr>
        <p:blipFill>
          <a:blip r:embed="rId6" cstate="print"/>
          <a:stretch>
            <a:fillRect/>
          </a:stretch>
        </p:blipFill>
        <p:spPr>
          <a:xfrm rot="10800000">
            <a:off x="2708575" y="4834653"/>
            <a:ext cx="491738" cy="307052"/>
          </a:xfrm>
          <a:prstGeom prst="rect">
            <a:avLst/>
          </a:prstGeom>
        </p:spPr>
      </p:pic>
      <p:pic>
        <p:nvPicPr>
          <p:cNvPr id="26" name="图片 25" descr="SAN网络-蓝.png"/>
          <p:cNvPicPr>
            <a:picLocks noChangeAspect="1"/>
          </p:cNvPicPr>
          <p:nvPr/>
        </p:nvPicPr>
        <p:blipFill>
          <a:blip r:embed="rId7" cstate="print"/>
          <a:stretch>
            <a:fillRect/>
          </a:stretch>
        </p:blipFill>
        <p:spPr>
          <a:xfrm>
            <a:off x="3321350" y="5290054"/>
            <a:ext cx="263967" cy="432458"/>
          </a:xfrm>
          <a:prstGeom prst="rect">
            <a:avLst/>
          </a:prstGeom>
        </p:spPr>
      </p:pic>
      <p:cxnSp>
        <p:nvCxnSpPr>
          <p:cNvPr id="29" name="Straight Connector 167"/>
          <p:cNvCxnSpPr/>
          <p:nvPr/>
        </p:nvCxnSpPr>
        <p:spPr>
          <a:xfrm>
            <a:off x="2977431" y="1959527"/>
            <a:ext cx="0" cy="1402095"/>
          </a:xfrm>
          <a:prstGeom prst="line">
            <a:avLst/>
          </a:prstGeom>
          <a:noFill/>
          <a:ln w="19050" cap="flat" cmpd="sng" algn="ctr">
            <a:solidFill>
              <a:srgbClr val="D86060"/>
            </a:solidFill>
            <a:prstDash val="solid"/>
            <a:miter lim="800000"/>
          </a:ln>
          <a:effectLst/>
        </p:spPr>
      </p:cxnSp>
      <p:grpSp>
        <p:nvGrpSpPr>
          <p:cNvPr id="30" name="组合 29"/>
          <p:cNvGrpSpPr/>
          <p:nvPr/>
        </p:nvGrpSpPr>
        <p:grpSpPr>
          <a:xfrm>
            <a:off x="2147120" y="1405738"/>
            <a:ext cx="1614634" cy="844016"/>
            <a:chOff x="1588013" y="1514099"/>
            <a:chExt cx="1614634" cy="844016"/>
          </a:xfrm>
        </p:grpSpPr>
        <p:sp>
          <p:nvSpPr>
            <p:cNvPr id="31" name="Freeform 159"/>
            <p:cNvSpPr/>
            <p:nvPr/>
          </p:nvSpPr>
          <p:spPr>
            <a:xfrm flipH="1">
              <a:off x="1588013" y="1514099"/>
              <a:ext cx="1614634" cy="8440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ndParaRPr>
            </a:p>
          </p:txBody>
        </p:sp>
        <p:pic>
          <p:nvPicPr>
            <p:cNvPr id="32" name="图片 3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702462" y="1936107"/>
              <a:ext cx="1319263" cy="243307"/>
            </a:xfrm>
            <a:prstGeom prst="rect">
              <a:avLst/>
            </a:prstGeom>
          </p:spPr>
        </p:pic>
      </p:grpSp>
      <p:sp>
        <p:nvSpPr>
          <p:cNvPr id="33" name="椭圆 32"/>
          <p:cNvSpPr>
            <a:spLocks noChangeAspect="1"/>
          </p:cNvSpPr>
          <p:nvPr/>
        </p:nvSpPr>
        <p:spPr>
          <a:xfrm>
            <a:off x="2857987" y="3596999"/>
            <a:ext cx="251902" cy="251902"/>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defTabSz="914034" fontAlgn="ctr">
              <a:defRPr/>
            </a:pPr>
            <a:r>
              <a:rPr lang="en-US" sz="1399" b="1" dirty="0" smtClean="0">
                <a:solidFill>
                  <a:prstClr val="white"/>
                </a:solidFill>
                <a:latin typeface="Huawei Sans" panose="020C0503030203020204" pitchFamily="34" charset="0"/>
              </a:rPr>
              <a:t>T</a:t>
            </a:r>
            <a:endParaRPr lang="en-US" altLang="zh-CN" sz="1399" b="1" kern="0" dirty="0">
              <a:solidFill>
                <a:prstClr val="white"/>
              </a:solidFill>
              <a:latin typeface="Huawei Sans" panose="020C0503030203020204" pitchFamily="34" charset="0"/>
              <a:ea typeface="方正兰亭黑简体"/>
              <a:sym typeface="Huawei Sans" panose="020C0503030203020204" pitchFamily="34" charset="0"/>
            </a:endParaRPr>
          </a:p>
        </p:txBody>
      </p:sp>
      <p:sp>
        <p:nvSpPr>
          <p:cNvPr id="34" name="任意多边形 33"/>
          <p:cNvSpPr/>
          <p:nvPr/>
        </p:nvSpPr>
        <p:spPr>
          <a:xfrm flipV="1">
            <a:off x="3732704" y="3233349"/>
            <a:ext cx="2311996" cy="650532"/>
          </a:xfrm>
          <a:custGeom>
            <a:avLst/>
            <a:gdLst>
              <a:gd name="connsiteX0" fmla="*/ 0 w 8838707"/>
              <a:gd name="connsiteY0" fmla="*/ 66068 h 1796796"/>
              <a:gd name="connsiteX1" fmla="*/ 8838707 w 8838707"/>
              <a:gd name="connsiteY1" fmla="*/ 0 h 1796796"/>
              <a:gd name="connsiteX2" fmla="*/ 8516888 w 8838707"/>
              <a:gd name="connsiteY2" fmla="*/ 1796796 h 1796796"/>
              <a:gd name="connsiteX3" fmla="*/ 0 w 8838707"/>
              <a:gd name="connsiteY3" fmla="*/ 66068 h 1796796"/>
              <a:gd name="connsiteX4" fmla="*/ 0 w 10168927"/>
              <a:gd name="connsiteY4" fmla="*/ 166548 h 2689615"/>
            </a:gdLst>
            <a:ahLst/>
            <a:cxnLst>
              <a:cxn ang="0">
                <a:pos x="connsiteX0" y="connsiteY0"/>
              </a:cxn>
              <a:cxn ang="0">
                <a:pos x="connsiteX1" y="connsiteY1"/>
              </a:cxn>
              <a:cxn ang="0">
                <a:pos x="connsiteX2" y="connsiteY2"/>
              </a:cxn>
              <a:cxn ang="0">
                <a:pos x="connsiteX3" y="connsiteY3"/>
              </a:cxn>
            </a:cxnLst>
            <a:rect l="l" t="t" r="r" b="b"/>
            <a:pathLst>
              <a:path w="8838707" h="1796795">
                <a:moveTo>
                  <a:pt x="0" y="66068"/>
                </a:moveTo>
                <a:lnTo>
                  <a:pt x="8838707" y="0"/>
                </a:lnTo>
                <a:lnTo>
                  <a:pt x="8516888" y="1796796"/>
                </a:lnTo>
                <a:lnTo>
                  <a:pt x="0" y="66068"/>
                </a:lnTo>
                <a:close/>
              </a:path>
            </a:pathLst>
          </a:custGeom>
          <a:gradFill flip="none" rotWithShape="1">
            <a:gsLst>
              <a:gs pos="100000">
                <a:schemeClr val="bg1">
                  <a:alpha val="0"/>
                </a:schemeClr>
              </a:gs>
              <a:gs pos="39000">
                <a:srgbClr val="58CCF6"/>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细黑简体" panose="02000000000000000000" pitchFamily="2" charset="-122"/>
              <a:cs typeface="Huawei Sans" panose="020C0503030203020204" pitchFamily="34" charset="0"/>
              <a:sym typeface="Huawei Sans" panose="020C0503030203020204" pitchFamily="34" charset="0"/>
            </a:endParaRPr>
          </a:p>
        </p:txBody>
      </p:sp>
      <p:sp>
        <p:nvSpPr>
          <p:cNvPr id="35" name="TextBox 179"/>
          <p:cNvSpPr txBox="1"/>
          <p:nvPr/>
        </p:nvSpPr>
        <p:spPr>
          <a:xfrm>
            <a:off x="6222205" y="5423066"/>
            <a:ext cx="4940923" cy="514800"/>
          </a:xfrm>
          <a:prstGeom prst="roundRect">
            <a:avLst>
              <a:gd name="adj" fmla="val 12806"/>
            </a:avLst>
          </a:prstGeom>
          <a:solidFill>
            <a:srgbClr val="E28189"/>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400" dirty="0" smtClean="0">
                <a:latin typeface="Huawei Sans" panose="020C0503030203020204" pitchFamily="34" charset="0"/>
              </a:rPr>
              <a:t>Configure the interface connected to AP2 to allow packets from VLAN 10 to pass through.</a:t>
            </a:r>
            <a:endParaRPr lang="en-US" altLang="zh-CN" sz="1400" dirty="0">
              <a:latin typeface="Huawei Sans" panose="020C0503030203020204" pitchFamily="34" charset="0"/>
            </a:endParaRPr>
          </a:p>
        </p:txBody>
      </p:sp>
      <p:sp>
        <p:nvSpPr>
          <p:cNvPr id="36" name="椭圆 35"/>
          <p:cNvSpPr>
            <a:spLocks noChangeAspect="1"/>
          </p:cNvSpPr>
          <p:nvPr/>
        </p:nvSpPr>
        <p:spPr>
          <a:xfrm>
            <a:off x="1027853" y="5836406"/>
            <a:ext cx="251902" cy="251902"/>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defTabSz="914034" fontAlgn="ctr">
              <a:defRPr/>
            </a:pPr>
            <a:r>
              <a:rPr lang="en-US" sz="1399" b="1" dirty="0" smtClean="0">
                <a:solidFill>
                  <a:prstClr val="white"/>
                </a:solidFill>
                <a:latin typeface="Huawei Sans" panose="020C0503030203020204" pitchFamily="34" charset="0"/>
              </a:rPr>
              <a:t>T</a:t>
            </a:r>
            <a:endParaRPr lang="en-US" altLang="zh-CN" sz="1399" b="1" kern="0" dirty="0">
              <a:solidFill>
                <a:prstClr val="white"/>
              </a:solidFill>
              <a:latin typeface="Huawei Sans" panose="020C0503030203020204" pitchFamily="34" charset="0"/>
              <a:ea typeface="方正兰亭黑简体"/>
              <a:sym typeface="Huawei Sans" panose="020C0503030203020204" pitchFamily="34" charset="0"/>
            </a:endParaRPr>
          </a:p>
        </p:txBody>
      </p:sp>
      <p:sp>
        <p:nvSpPr>
          <p:cNvPr id="37" name="文本框 36"/>
          <p:cNvSpPr txBox="1"/>
          <p:nvPr/>
        </p:nvSpPr>
        <p:spPr>
          <a:xfrm>
            <a:off x="1279755" y="5820464"/>
            <a:ext cx="1482495" cy="307777"/>
          </a:xfrm>
          <a:prstGeom prst="rect">
            <a:avLst/>
          </a:prstGeom>
          <a:noFill/>
        </p:spPr>
        <p:txBody>
          <a:bodyPr wrap="square" rtlCol="0">
            <a:spAutoFit/>
          </a:bodyPr>
          <a:lstStyle/>
          <a:p>
            <a:pPr fontAlgn="ctr"/>
            <a:r>
              <a:rPr lang="en-US" sz="1400" dirty="0" smtClean="0">
                <a:latin typeface="Huawei Sans" panose="020C0503030203020204" pitchFamily="34" charset="0"/>
              </a:rPr>
              <a:t>Trunk interface</a:t>
            </a:r>
            <a:endParaRPr lang="en-US" altLang="zh-CN" sz="1400" dirty="0" smtClean="0">
              <a:latin typeface="Huawei Sans" panose="020C0503030203020204" pitchFamily="34" charset="0"/>
            </a:endParaRPr>
          </a:p>
        </p:txBody>
      </p:sp>
      <p:pic>
        <p:nvPicPr>
          <p:cNvPr id="3" name="图片 2"/>
          <p:cNvPicPr>
            <a:picLocks/>
          </p:cNvPicPr>
          <p:nvPr/>
        </p:nvPicPr>
        <p:blipFill rotWithShape="1">
          <a:blip r:embed="rId9"/>
          <a:srcRect t="-1" r="38648" b="-1827"/>
          <a:stretch/>
        </p:blipFill>
        <p:spPr>
          <a:xfrm>
            <a:off x="6222205" y="1328616"/>
            <a:ext cx="4940923" cy="3977908"/>
          </a:xfrm>
          <a:prstGeom prst="rect">
            <a:avLst/>
          </a:prstGeom>
          <a:ln>
            <a:solidFill>
              <a:schemeClr val="bg1">
                <a:lumMod val="85000"/>
              </a:schemeClr>
            </a:solidFill>
          </a:ln>
        </p:spPr>
      </p:pic>
      <p:sp>
        <p:nvSpPr>
          <p:cNvPr id="38" name="五边形 37"/>
          <p:cNvSpPr/>
          <p:nvPr/>
        </p:nvSpPr>
        <p:spPr bwMode="gray">
          <a:xfrm>
            <a:off x="6603224" y="58049"/>
            <a:ext cx="847321" cy="335812"/>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Site Creation</a:t>
            </a:r>
          </a:p>
        </p:txBody>
      </p:sp>
      <p:sp>
        <p:nvSpPr>
          <p:cNvPr id="39" name="燕尾形 38"/>
          <p:cNvSpPr/>
          <p:nvPr/>
        </p:nvSpPr>
        <p:spPr bwMode="gray">
          <a:xfrm>
            <a:off x="7305960" y="58049"/>
            <a:ext cx="1286133"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Device Onboarding</a:t>
            </a:r>
          </a:p>
        </p:txBody>
      </p:sp>
      <p:sp>
        <p:nvSpPr>
          <p:cNvPr id="40" name="燕尾形 39"/>
          <p:cNvSpPr/>
          <p:nvPr/>
        </p:nvSpPr>
        <p:spPr bwMode="gray">
          <a:xfrm>
            <a:off x="8447508" y="58049"/>
            <a:ext cx="1409279" cy="335812"/>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AR2 Service Configuration</a:t>
            </a:r>
          </a:p>
        </p:txBody>
      </p:sp>
      <p:sp>
        <p:nvSpPr>
          <p:cNvPr id="41" name="燕尾形 40"/>
          <p:cNvSpPr/>
          <p:nvPr/>
        </p:nvSpPr>
        <p:spPr bwMode="gray">
          <a:xfrm>
            <a:off x="9712202" y="58049"/>
            <a:ext cx="1409282"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AP2 Service Configuration</a:t>
            </a:r>
          </a:p>
        </p:txBody>
      </p:sp>
      <p:sp>
        <p:nvSpPr>
          <p:cNvPr id="42" name="燕尾形 41"/>
          <p:cNvSpPr/>
          <p:nvPr/>
        </p:nvSpPr>
        <p:spPr bwMode="gray">
          <a:xfrm>
            <a:off x="10976897" y="58049"/>
            <a:ext cx="723695"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O&amp;M</a:t>
            </a:r>
          </a:p>
        </p:txBody>
      </p:sp>
    </p:spTree>
    <p:extLst>
      <p:ext uri="{BB962C8B-B14F-4D97-AF65-F5344CB8AC3E}">
        <p14:creationId xmlns:p14="http://schemas.microsoft.com/office/powerpoint/2010/main" val="15991875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圆角矩形 21"/>
          <p:cNvSpPr/>
          <p:nvPr/>
        </p:nvSpPr>
        <p:spPr>
          <a:xfrm>
            <a:off x="601431" y="4402375"/>
            <a:ext cx="2376000" cy="1437035"/>
          </a:xfrm>
          <a:prstGeom prst="roundRect">
            <a:avLst>
              <a:gd name="adj" fmla="val 2222"/>
            </a:avLst>
          </a:prstGeom>
          <a:solidFill>
            <a:srgbClr val="F4FBFE"/>
          </a:solidFill>
          <a:ln w="19050" cap="flat" cmpd="sng" algn="ctr">
            <a:solidFill>
              <a:srgbClr val="99DFF9"/>
            </a:solidFill>
            <a:prstDash val="solid"/>
            <a:miter lim="800000"/>
          </a:ln>
          <a:effectLst/>
        </p:spPr>
        <p:txBody>
          <a:bodyPr rtlCol="0" anchor="ctr"/>
          <a:lstStyle/>
          <a:p>
            <a:pPr algn="ctr" defTabSz="914400" fontAlgn="ctr"/>
            <a:endParaRPr lang="en-US" altLang="zh-CN" kern="0" dirty="0">
              <a:solidFill>
                <a:prstClr val="white"/>
              </a:solidFill>
              <a:latin typeface="Huawei Sans" panose="020C0503030203020204" pitchFamily="34" charset="0"/>
            </a:endParaRPr>
          </a:p>
        </p:txBody>
      </p:sp>
      <p:sp>
        <p:nvSpPr>
          <p:cNvPr id="23" name="圆角矩形 22"/>
          <p:cNvSpPr/>
          <p:nvPr/>
        </p:nvSpPr>
        <p:spPr>
          <a:xfrm>
            <a:off x="3418437" y="4402375"/>
            <a:ext cx="2376000" cy="1437035"/>
          </a:xfrm>
          <a:prstGeom prst="roundRect">
            <a:avLst>
              <a:gd name="adj" fmla="val 2222"/>
            </a:avLst>
          </a:prstGeom>
          <a:solidFill>
            <a:srgbClr val="F4FBFE"/>
          </a:solidFill>
          <a:ln w="19050" cap="flat" cmpd="sng" algn="ctr">
            <a:solidFill>
              <a:srgbClr val="99DFF9"/>
            </a:solidFill>
            <a:prstDash val="solid"/>
            <a:miter lim="800000"/>
          </a:ln>
          <a:effectLst/>
        </p:spPr>
        <p:txBody>
          <a:bodyPr rtlCol="0" anchor="ctr"/>
          <a:lstStyle/>
          <a:p>
            <a:pPr algn="ctr" defTabSz="914400" fontAlgn="ctr"/>
            <a:endParaRPr lang="en-US" altLang="zh-CN" kern="0" dirty="0">
              <a:solidFill>
                <a:prstClr val="white"/>
              </a:solidFill>
              <a:latin typeface="Huawei Sans" panose="020C0503030203020204" pitchFamily="34" charset="0"/>
            </a:endParaRPr>
          </a:p>
        </p:txBody>
      </p:sp>
      <p:sp>
        <p:nvSpPr>
          <p:cNvPr id="2" name="标题 1"/>
          <p:cNvSpPr>
            <a:spLocks noGrp="1"/>
          </p:cNvSpPr>
          <p:nvPr>
            <p:ph type="title"/>
          </p:nvPr>
        </p:nvSpPr>
        <p:spPr/>
        <p:txBody>
          <a:bodyPr/>
          <a:lstStyle/>
          <a:p>
            <a:r>
              <a:rPr lang="en-US" smtClean="0"/>
              <a:t>SSID Configuration Overview</a:t>
            </a:r>
            <a:endParaRPr lang="en-US" altLang="zh-CN" dirty="0"/>
          </a:p>
        </p:txBody>
      </p:sp>
      <p:sp>
        <p:nvSpPr>
          <p:cNvPr id="36" name="文本占位符 2"/>
          <p:cNvSpPr>
            <a:spLocks noGrp="1"/>
          </p:cNvSpPr>
          <p:nvPr>
            <p:ph type="body" sz="quarter" idx="4294967295"/>
          </p:nvPr>
        </p:nvSpPr>
        <p:spPr>
          <a:xfrm>
            <a:off x="6096001" y="2149475"/>
            <a:ext cx="5653087" cy="3133725"/>
          </a:xfrm>
        </p:spPr>
        <p:txBody>
          <a:bodyPr/>
          <a:lstStyle/>
          <a:p>
            <a:pPr algn="l"/>
            <a:r>
              <a:rPr lang="en-US" sz="1600" dirty="0" smtClean="0">
                <a:latin typeface="Huawei Sans" panose="020C0503030203020204" pitchFamily="34" charset="0"/>
              </a:rPr>
              <a:t>On a WLAN, SSIDs are used to identify different wireless networks. In this demo, SSIDs are created.</a:t>
            </a:r>
            <a:endParaRPr lang="en-US" altLang="zh-CN" sz="1600" dirty="0" smtClean="0">
              <a:latin typeface="Huawei Sans" panose="020C0503030203020204" pitchFamily="34" charset="0"/>
            </a:endParaRPr>
          </a:p>
          <a:p>
            <a:pPr lvl="1"/>
            <a:r>
              <a:rPr lang="en-US" sz="1400" b="1" dirty="0" smtClean="0">
                <a:solidFill>
                  <a:prstClr val="black"/>
                </a:solidFill>
                <a:latin typeface="Huawei Sans" panose="020C0503030203020204" pitchFamily="34" charset="0"/>
              </a:rPr>
              <a:t>Employee</a:t>
            </a:r>
            <a:r>
              <a:rPr lang="en-US" sz="1400" dirty="0" smtClean="0">
                <a:solidFill>
                  <a:prstClr val="black"/>
                </a:solidFill>
                <a:latin typeface="Huawei Sans" panose="020C0503030203020204" pitchFamily="34" charset="0"/>
              </a:rPr>
              <a:t>: is used for employee access. The 802.1X authentication mode is used.</a:t>
            </a:r>
            <a:endParaRPr lang="en-US" altLang="zh-CN" sz="1400" dirty="0" smtClean="0">
              <a:solidFill>
                <a:prstClr val="black"/>
              </a:solidFill>
              <a:latin typeface="Huawei Sans" panose="020C0503030203020204" pitchFamily="34" charset="0"/>
              <a:sym typeface="Huawei Sans" panose="020C0503030203020204" pitchFamily="34" charset="0"/>
            </a:endParaRPr>
          </a:p>
          <a:p>
            <a:pPr lvl="1"/>
            <a:r>
              <a:rPr lang="en-US" sz="1400" b="1" dirty="0" err="1" smtClean="0">
                <a:solidFill>
                  <a:prstClr val="black"/>
                </a:solidFill>
                <a:latin typeface="Huawei Sans" panose="020C0503030203020204" pitchFamily="34" charset="0"/>
              </a:rPr>
              <a:t>iMaster_NCE_Demo</a:t>
            </a:r>
            <a:r>
              <a:rPr lang="en-US" sz="1400" dirty="0" smtClean="0">
                <a:solidFill>
                  <a:prstClr val="black"/>
                </a:solidFill>
                <a:latin typeface="Huawei Sans" panose="020C0503030203020204" pitchFamily="34" charset="0"/>
              </a:rPr>
              <a:t>: is used for guest access. The Portal authentication mode is used. The Portal authentication mode does not need the input password for connecting to the SSID, which facilitates business promotion.</a:t>
            </a:r>
            <a:endParaRPr lang="en-US" altLang="zh-CN" sz="1400" dirty="0">
              <a:solidFill>
                <a:prstClr val="black"/>
              </a:solidFill>
              <a:latin typeface="Huawei Sans" panose="020C0503030203020204" pitchFamily="34" charset="0"/>
              <a:sym typeface="Huawei Sans" panose="020C0503030203020204" pitchFamily="34" charset="0"/>
            </a:endParaRPr>
          </a:p>
        </p:txBody>
      </p:sp>
      <p:sp>
        <p:nvSpPr>
          <p:cNvPr id="4" name="圆角矩形 3"/>
          <p:cNvSpPr/>
          <p:nvPr/>
        </p:nvSpPr>
        <p:spPr>
          <a:xfrm>
            <a:off x="2275198" y="2835152"/>
            <a:ext cx="1850229" cy="1476268"/>
          </a:xfrm>
          <a:prstGeom prst="roundRect">
            <a:avLst>
              <a:gd name="adj" fmla="val 3166"/>
            </a:avLst>
          </a:prstGeom>
          <a:solidFill>
            <a:sysClr val="window" lastClr="FFFFFF">
              <a:lumMod val="95000"/>
            </a:sysClr>
          </a:solidFill>
          <a:ln w="12700" cap="flat" cmpd="sng" algn="ctr">
            <a:noFill/>
            <a:prstDash val="solid"/>
            <a:miter lim="800000"/>
          </a:ln>
          <a:effectLst/>
        </p:spPr>
        <p:txBody>
          <a:bodyPr rtlCol="0" anchor="ctr"/>
          <a:lstStyle/>
          <a:p>
            <a:pPr algn="ctr" defTabSz="914034" fontAlgn="ctr">
              <a:defRPr/>
            </a:pPr>
            <a:endParaRPr lang="en-US" altLang="zh-CN" sz="1799"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文本框 5"/>
          <p:cNvSpPr txBox="1"/>
          <p:nvPr/>
        </p:nvSpPr>
        <p:spPr>
          <a:xfrm>
            <a:off x="3423195" y="3873661"/>
            <a:ext cx="532391" cy="307777"/>
          </a:xfrm>
          <a:prstGeom prst="rect">
            <a:avLst/>
          </a:prstGeom>
          <a:noFill/>
        </p:spPr>
        <p:txBody>
          <a:bodyPr wrap="square" rtlCol="0">
            <a:spAutoFit/>
          </a:bodyPr>
          <a:lstStyle/>
          <a:p>
            <a:pPr algn="ctr" defTabSz="914034" fontAlgn="ctr"/>
            <a:r>
              <a:rPr lang="en-US" sz="1400" b="1" dirty="0" smtClean="0">
                <a:solidFill>
                  <a:prstClr val="black"/>
                </a:solidFill>
                <a:latin typeface="Huawei Sans" panose="020C0503030203020204" pitchFamily="34" charset="0"/>
              </a:rPr>
              <a:t>AP2</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 name="图片 6" descr="日志告警服务器-蓝.png"/>
          <p:cNvPicPr>
            <a:picLocks/>
          </p:cNvPicPr>
          <p:nvPr/>
        </p:nvPicPr>
        <p:blipFill>
          <a:blip r:embed="rId3" cstate="print"/>
          <a:stretch>
            <a:fillRect/>
          </a:stretch>
        </p:blipFill>
        <p:spPr>
          <a:xfrm>
            <a:off x="2366249" y="5352757"/>
            <a:ext cx="491738" cy="307052"/>
          </a:xfrm>
          <a:prstGeom prst="rect">
            <a:avLst/>
          </a:prstGeom>
        </p:spPr>
      </p:pic>
      <p:pic>
        <p:nvPicPr>
          <p:cNvPr id="8" name="图片 105" descr="AP.png"/>
          <p:cNvPicPr>
            <a:picLocks/>
          </p:cNvPicPr>
          <p:nvPr/>
        </p:nvPicPr>
        <p:blipFill>
          <a:blip r:embed="rId4" cstate="print"/>
          <a:stretch>
            <a:fillRect/>
          </a:stretch>
        </p:blipFill>
        <p:spPr>
          <a:xfrm>
            <a:off x="2954265" y="3848901"/>
            <a:ext cx="492096" cy="402622"/>
          </a:xfrm>
          <a:prstGeom prst="rect">
            <a:avLst/>
          </a:prstGeom>
        </p:spPr>
      </p:pic>
      <p:pic>
        <p:nvPicPr>
          <p:cNvPr id="9" name="Picture 2" descr="G:\做的项目\公共\扁平图标切换\更新2015_01_21\oss扁平图标库2015_01_21更新-04.png"/>
          <p:cNvPicPr>
            <a:picLocks noChangeArrowheads="1"/>
          </p:cNvPicPr>
          <p:nvPr/>
        </p:nvPicPr>
        <p:blipFill>
          <a:blip r:embed="rId5" cstate="print">
            <a:duotone>
              <a:schemeClr val="accent3">
                <a:shade val="45000"/>
                <a:satMod val="135000"/>
              </a:schemeClr>
              <a:prstClr val="white"/>
            </a:duotone>
          </a:blip>
          <a:stretch>
            <a:fillRect/>
          </a:stretch>
        </p:blipFill>
        <p:spPr bwMode="auto">
          <a:xfrm>
            <a:off x="2954265" y="2794337"/>
            <a:ext cx="492096" cy="402622"/>
          </a:xfrm>
          <a:prstGeom prst="rect">
            <a:avLst/>
          </a:prstGeom>
          <a:noFill/>
        </p:spPr>
      </p:pic>
      <p:cxnSp>
        <p:nvCxnSpPr>
          <p:cNvPr id="11" name="Straight Connector 167"/>
          <p:cNvCxnSpPr>
            <a:stCxn id="9" idx="2"/>
            <a:endCxn id="8" idx="0"/>
          </p:cNvCxnSpPr>
          <p:nvPr/>
        </p:nvCxnSpPr>
        <p:spPr>
          <a:xfrm>
            <a:off x="3200313" y="3196959"/>
            <a:ext cx="0" cy="651942"/>
          </a:xfrm>
          <a:prstGeom prst="line">
            <a:avLst/>
          </a:prstGeom>
          <a:noFill/>
          <a:ln w="19050" cap="flat" cmpd="sng" algn="ctr">
            <a:solidFill>
              <a:sysClr val="windowText" lastClr="000000"/>
            </a:solidFill>
            <a:prstDash val="solid"/>
            <a:miter lim="800000"/>
          </a:ln>
          <a:effectLst/>
        </p:spPr>
      </p:cxnSp>
      <p:pic>
        <p:nvPicPr>
          <p:cNvPr id="14" name="图片 13" descr="wifi信号蓝.png"/>
          <p:cNvPicPr>
            <a:picLocks/>
          </p:cNvPicPr>
          <p:nvPr/>
        </p:nvPicPr>
        <p:blipFill>
          <a:blip r:embed="rId6" cstate="print"/>
          <a:stretch>
            <a:fillRect/>
          </a:stretch>
        </p:blipFill>
        <p:spPr>
          <a:xfrm rot="10800000">
            <a:off x="2931457" y="4311420"/>
            <a:ext cx="491738" cy="307052"/>
          </a:xfrm>
          <a:prstGeom prst="rect">
            <a:avLst/>
          </a:prstGeom>
        </p:spPr>
      </p:pic>
      <p:pic>
        <p:nvPicPr>
          <p:cNvPr id="15" name="图片 14" descr="SAN网络-蓝.png"/>
          <p:cNvPicPr>
            <a:picLocks noChangeAspect="1"/>
          </p:cNvPicPr>
          <p:nvPr/>
        </p:nvPicPr>
        <p:blipFill>
          <a:blip r:embed="rId7" cstate="print"/>
          <a:stretch>
            <a:fillRect/>
          </a:stretch>
        </p:blipFill>
        <p:spPr>
          <a:xfrm>
            <a:off x="3725998" y="5227351"/>
            <a:ext cx="263967" cy="432458"/>
          </a:xfrm>
          <a:prstGeom prst="rect">
            <a:avLst/>
          </a:prstGeom>
        </p:spPr>
      </p:pic>
      <p:cxnSp>
        <p:nvCxnSpPr>
          <p:cNvPr id="16" name="Straight Connector 167"/>
          <p:cNvCxnSpPr>
            <a:endCxn id="9" idx="0"/>
          </p:cNvCxnSpPr>
          <p:nvPr/>
        </p:nvCxnSpPr>
        <p:spPr>
          <a:xfrm>
            <a:off x="3200313" y="1959527"/>
            <a:ext cx="0" cy="834810"/>
          </a:xfrm>
          <a:prstGeom prst="line">
            <a:avLst/>
          </a:prstGeom>
          <a:noFill/>
          <a:ln w="19050" cap="flat" cmpd="sng" algn="ctr">
            <a:solidFill>
              <a:srgbClr val="D86060"/>
            </a:solidFill>
            <a:prstDash val="solid"/>
            <a:miter lim="800000"/>
          </a:ln>
          <a:effectLst/>
        </p:spPr>
      </p:cxnSp>
      <p:grpSp>
        <p:nvGrpSpPr>
          <p:cNvPr id="17" name="组合 16"/>
          <p:cNvGrpSpPr/>
          <p:nvPr/>
        </p:nvGrpSpPr>
        <p:grpSpPr>
          <a:xfrm>
            <a:off x="2370002" y="1405738"/>
            <a:ext cx="1614634" cy="844016"/>
            <a:chOff x="1588013" y="1514099"/>
            <a:chExt cx="1614634" cy="844016"/>
          </a:xfrm>
        </p:grpSpPr>
        <p:sp>
          <p:nvSpPr>
            <p:cNvPr id="18" name="Freeform 159"/>
            <p:cNvSpPr/>
            <p:nvPr/>
          </p:nvSpPr>
          <p:spPr>
            <a:xfrm flipH="1">
              <a:off x="1588013" y="1514099"/>
              <a:ext cx="1614634" cy="8440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ndParaRPr>
            </a:p>
          </p:txBody>
        </p:sp>
        <p:pic>
          <p:nvPicPr>
            <p:cNvPr id="19" name="图片 1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702462" y="1936107"/>
              <a:ext cx="1319263" cy="243307"/>
            </a:xfrm>
            <a:prstGeom prst="rect">
              <a:avLst/>
            </a:prstGeom>
          </p:spPr>
        </p:pic>
      </p:grpSp>
      <p:pic>
        <p:nvPicPr>
          <p:cNvPr id="24" name="图片 23" descr="SAN网络-蓝.png"/>
          <p:cNvPicPr>
            <a:picLocks noChangeAspect="1"/>
          </p:cNvPicPr>
          <p:nvPr/>
        </p:nvPicPr>
        <p:blipFill>
          <a:blip r:embed="rId7" cstate="print"/>
          <a:stretch>
            <a:fillRect/>
          </a:stretch>
        </p:blipFill>
        <p:spPr>
          <a:xfrm>
            <a:off x="4175117" y="5227351"/>
            <a:ext cx="263967" cy="432458"/>
          </a:xfrm>
          <a:prstGeom prst="rect">
            <a:avLst/>
          </a:prstGeom>
        </p:spPr>
      </p:pic>
      <p:pic>
        <p:nvPicPr>
          <p:cNvPr id="25" name="图片 24" descr="SAN网络-蓝.png"/>
          <p:cNvPicPr>
            <a:picLocks noChangeAspect="1"/>
          </p:cNvPicPr>
          <p:nvPr/>
        </p:nvPicPr>
        <p:blipFill>
          <a:blip r:embed="rId7" cstate="print"/>
          <a:stretch>
            <a:fillRect/>
          </a:stretch>
        </p:blipFill>
        <p:spPr>
          <a:xfrm>
            <a:off x="4624236" y="5227351"/>
            <a:ext cx="263967" cy="432458"/>
          </a:xfrm>
          <a:prstGeom prst="rect">
            <a:avLst/>
          </a:prstGeom>
        </p:spPr>
      </p:pic>
      <p:pic>
        <p:nvPicPr>
          <p:cNvPr id="28" name="图片 27" descr="日志告警服务器-蓝.png"/>
          <p:cNvPicPr>
            <a:picLocks/>
          </p:cNvPicPr>
          <p:nvPr/>
        </p:nvPicPr>
        <p:blipFill>
          <a:blip r:embed="rId3" cstate="print"/>
          <a:stretch>
            <a:fillRect/>
          </a:stretch>
        </p:blipFill>
        <p:spPr>
          <a:xfrm>
            <a:off x="1656891" y="5352757"/>
            <a:ext cx="491738" cy="307052"/>
          </a:xfrm>
          <a:prstGeom prst="rect">
            <a:avLst/>
          </a:prstGeom>
        </p:spPr>
      </p:pic>
      <p:pic>
        <p:nvPicPr>
          <p:cNvPr id="29" name="图片 28" descr="SAN网络-蓝.png"/>
          <p:cNvPicPr>
            <a:picLocks noChangeAspect="1"/>
          </p:cNvPicPr>
          <p:nvPr/>
        </p:nvPicPr>
        <p:blipFill>
          <a:blip r:embed="rId7" cstate="print"/>
          <a:stretch>
            <a:fillRect/>
          </a:stretch>
        </p:blipFill>
        <p:spPr>
          <a:xfrm>
            <a:off x="1175304" y="5227351"/>
            <a:ext cx="263967" cy="432458"/>
          </a:xfrm>
          <a:prstGeom prst="rect">
            <a:avLst/>
          </a:prstGeom>
        </p:spPr>
      </p:pic>
      <p:pic>
        <p:nvPicPr>
          <p:cNvPr id="30" name="图片 29" descr="日志告警服务器-蓝.png"/>
          <p:cNvPicPr>
            <a:picLocks/>
          </p:cNvPicPr>
          <p:nvPr/>
        </p:nvPicPr>
        <p:blipFill>
          <a:blip r:embed="rId3" cstate="print"/>
          <a:stretch>
            <a:fillRect/>
          </a:stretch>
        </p:blipFill>
        <p:spPr>
          <a:xfrm>
            <a:off x="5073354" y="5352757"/>
            <a:ext cx="491738" cy="307052"/>
          </a:xfrm>
          <a:prstGeom prst="rect">
            <a:avLst/>
          </a:prstGeom>
        </p:spPr>
      </p:pic>
      <p:sp>
        <p:nvSpPr>
          <p:cNvPr id="33" name="文本框 32"/>
          <p:cNvSpPr txBox="1"/>
          <p:nvPr/>
        </p:nvSpPr>
        <p:spPr>
          <a:xfrm>
            <a:off x="3418437" y="4411166"/>
            <a:ext cx="2376000" cy="652486"/>
          </a:xfrm>
          <a:prstGeom prst="rect">
            <a:avLst/>
          </a:prstGeom>
          <a:noFill/>
        </p:spPr>
        <p:txBody>
          <a:bodyPr wrap="square" rtlCol="0">
            <a:spAutoFit/>
          </a:bodyPr>
          <a:lstStyle/>
          <a:p>
            <a:pPr algn="ctr" defTabSz="914034" fontAlgn="ctr">
              <a:lnSpc>
                <a:spcPct val="130000"/>
              </a:lnSpc>
            </a:pPr>
            <a:r>
              <a:rPr lang="en-US" sz="1400" dirty="0" smtClean="0">
                <a:solidFill>
                  <a:prstClr val="black"/>
                </a:solidFill>
                <a:latin typeface="Huawei Sans" panose="020C0503030203020204" pitchFamily="34" charset="0"/>
              </a:rPr>
              <a:t>SSID: </a:t>
            </a:r>
            <a:r>
              <a:rPr lang="en-US" sz="1400" dirty="0" err="1" smtClean="0">
                <a:solidFill>
                  <a:prstClr val="black"/>
                </a:solidFill>
                <a:latin typeface="Huawei Sans" panose="020C0503030203020204" pitchFamily="34" charset="0"/>
              </a:rPr>
              <a:t>iMaster_NCE_Demo</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034" fontAlgn="ctr">
              <a:lnSpc>
                <a:spcPct val="130000"/>
              </a:lnSpc>
            </a:pPr>
            <a:r>
              <a:rPr lang="en-US" sz="1400" dirty="0" smtClean="0">
                <a:solidFill>
                  <a:prstClr val="black"/>
                </a:solidFill>
                <a:latin typeface="Huawei Sans" panose="020C0503030203020204" pitchFamily="34" charset="0"/>
              </a:rPr>
              <a:t>Portal authentication</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p:cNvSpPr txBox="1"/>
          <p:nvPr/>
        </p:nvSpPr>
        <p:spPr>
          <a:xfrm>
            <a:off x="601431" y="4411166"/>
            <a:ext cx="2376000" cy="652486"/>
          </a:xfrm>
          <a:prstGeom prst="rect">
            <a:avLst/>
          </a:prstGeom>
          <a:noFill/>
        </p:spPr>
        <p:txBody>
          <a:bodyPr wrap="square" rtlCol="0">
            <a:spAutoFit/>
          </a:bodyPr>
          <a:lstStyle/>
          <a:p>
            <a:pPr algn="ctr" defTabSz="914034" fontAlgn="ctr">
              <a:lnSpc>
                <a:spcPct val="130000"/>
              </a:lnSpc>
            </a:pPr>
            <a:r>
              <a:rPr lang="en-US" sz="1400" dirty="0" smtClean="0">
                <a:solidFill>
                  <a:prstClr val="black"/>
                </a:solidFill>
                <a:latin typeface="Huawei Sans" panose="020C0503030203020204" pitchFamily="34" charset="0"/>
              </a:rPr>
              <a:t>SSID: Employee</a:t>
            </a:r>
          </a:p>
          <a:p>
            <a:pPr algn="ctr" defTabSz="914034" fontAlgn="ctr">
              <a:lnSpc>
                <a:spcPct val="130000"/>
              </a:lnSpc>
            </a:pPr>
            <a:r>
              <a:rPr lang="en-US" sz="1400" dirty="0" smtClean="0">
                <a:solidFill>
                  <a:prstClr val="black"/>
                </a:solidFill>
                <a:latin typeface="Huawei Sans" panose="020C0503030203020204" pitchFamily="34" charset="0"/>
              </a:rPr>
              <a:t>802.1X authentication</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五边形 30"/>
          <p:cNvSpPr/>
          <p:nvPr/>
        </p:nvSpPr>
        <p:spPr bwMode="gray">
          <a:xfrm>
            <a:off x="6603224" y="58049"/>
            <a:ext cx="847321" cy="335812"/>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Site Creation</a:t>
            </a:r>
          </a:p>
        </p:txBody>
      </p:sp>
      <p:sp>
        <p:nvSpPr>
          <p:cNvPr id="32" name="燕尾形 31"/>
          <p:cNvSpPr/>
          <p:nvPr/>
        </p:nvSpPr>
        <p:spPr bwMode="gray">
          <a:xfrm>
            <a:off x="7305960" y="58049"/>
            <a:ext cx="1286133"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Device Onboarding</a:t>
            </a:r>
          </a:p>
        </p:txBody>
      </p:sp>
      <p:sp>
        <p:nvSpPr>
          <p:cNvPr id="34" name="燕尾形 33"/>
          <p:cNvSpPr/>
          <p:nvPr/>
        </p:nvSpPr>
        <p:spPr bwMode="gray">
          <a:xfrm>
            <a:off x="8447508" y="58049"/>
            <a:ext cx="1409279"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AR2 Service Configuration</a:t>
            </a:r>
          </a:p>
        </p:txBody>
      </p:sp>
      <p:sp>
        <p:nvSpPr>
          <p:cNvPr id="41" name="燕尾形 40"/>
          <p:cNvSpPr/>
          <p:nvPr/>
        </p:nvSpPr>
        <p:spPr bwMode="gray">
          <a:xfrm>
            <a:off x="9712202" y="58049"/>
            <a:ext cx="1409282" cy="335812"/>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AP2 Service Configuration</a:t>
            </a:r>
          </a:p>
        </p:txBody>
      </p:sp>
      <p:sp>
        <p:nvSpPr>
          <p:cNvPr id="42" name="燕尾形 41"/>
          <p:cNvSpPr/>
          <p:nvPr/>
        </p:nvSpPr>
        <p:spPr bwMode="gray">
          <a:xfrm>
            <a:off x="10976897" y="58049"/>
            <a:ext cx="723695"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O&amp;M</a:t>
            </a:r>
          </a:p>
        </p:txBody>
      </p:sp>
    </p:spTree>
    <p:extLst>
      <p:ext uri="{BB962C8B-B14F-4D97-AF65-F5344CB8AC3E}">
        <p14:creationId xmlns:p14="http://schemas.microsoft.com/office/powerpoint/2010/main" val="337435277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p:cNvPicPr>
          <p:nvPr/>
        </p:nvPicPr>
        <p:blipFill rotWithShape="1">
          <a:blip r:embed="rId3"/>
          <a:srcRect r="10657" b="12778"/>
          <a:stretch/>
        </p:blipFill>
        <p:spPr>
          <a:xfrm>
            <a:off x="4405136" y="1263149"/>
            <a:ext cx="7012883" cy="4743182"/>
          </a:xfrm>
          <a:prstGeom prst="rect">
            <a:avLst/>
          </a:prstGeom>
          <a:ln>
            <a:solidFill>
              <a:schemeClr val="bg1">
                <a:lumMod val="85000"/>
              </a:schemeClr>
            </a:solidFill>
          </a:ln>
        </p:spPr>
      </p:pic>
      <p:sp>
        <p:nvSpPr>
          <p:cNvPr id="2" name="标题 1"/>
          <p:cNvSpPr>
            <a:spLocks noGrp="1"/>
          </p:cNvSpPr>
          <p:nvPr>
            <p:ph type="title"/>
          </p:nvPr>
        </p:nvSpPr>
        <p:spPr/>
        <p:txBody>
          <a:bodyPr/>
          <a:lstStyle/>
          <a:p>
            <a:r>
              <a:rPr lang="en-US" smtClean="0"/>
              <a:t>Basic Configuration for the Guest SSID</a:t>
            </a:r>
            <a:endParaRPr lang="en-US" altLang="zh-CN" dirty="0"/>
          </a:p>
        </p:txBody>
      </p:sp>
      <p:sp>
        <p:nvSpPr>
          <p:cNvPr id="28" name="TextBox 179"/>
          <p:cNvSpPr txBox="1"/>
          <p:nvPr/>
        </p:nvSpPr>
        <p:spPr>
          <a:xfrm>
            <a:off x="7629524" y="4186302"/>
            <a:ext cx="3987799" cy="514800"/>
          </a:xfrm>
          <a:prstGeom prst="roundRect">
            <a:avLst>
              <a:gd name="adj" fmla="val 12806"/>
            </a:avLst>
          </a:prstGeom>
          <a:solidFill>
            <a:srgbClr val="C7000B"/>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400" dirty="0" smtClean="0">
                <a:latin typeface="Huawei Sans" panose="020C0503030203020204" pitchFamily="34" charset="0"/>
              </a:rPr>
              <a:t>Configure basic WLAN parameters and the VLAN to which wireless users belong.</a:t>
            </a:r>
            <a:endParaRPr lang="en-US" altLang="zh-CN" sz="1400" dirty="0">
              <a:latin typeface="Huawei Sans" panose="020C0503030203020204" pitchFamily="34" charset="0"/>
            </a:endParaRPr>
          </a:p>
        </p:txBody>
      </p:sp>
      <p:sp>
        <p:nvSpPr>
          <p:cNvPr id="56" name="圆角矩形 55"/>
          <p:cNvSpPr/>
          <p:nvPr/>
        </p:nvSpPr>
        <p:spPr>
          <a:xfrm>
            <a:off x="1157938" y="4534723"/>
            <a:ext cx="2376000" cy="1437035"/>
          </a:xfrm>
          <a:prstGeom prst="roundRect">
            <a:avLst>
              <a:gd name="adj" fmla="val 2222"/>
            </a:avLst>
          </a:prstGeom>
          <a:solidFill>
            <a:srgbClr val="F4FBFE"/>
          </a:solidFill>
          <a:ln w="19050" cap="flat" cmpd="sng" algn="ctr">
            <a:solidFill>
              <a:srgbClr val="99DFF9"/>
            </a:solidFill>
            <a:prstDash val="solid"/>
            <a:miter lim="800000"/>
          </a:ln>
          <a:effectLst/>
        </p:spPr>
        <p:txBody>
          <a:bodyPr rtlCol="0" anchor="ctr"/>
          <a:lstStyle/>
          <a:p>
            <a:pPr algn="ctr" defTabSz="914400" fontAlgn="ctr"/>
            <a:endParaRPr lang="en-US" altLang="zh-CN" kern="0" dirty="0">
              <a:solidFill>
                <a:prstClr val="white"/>
              </a:solidFill>
              <a:latin typeface="Huawei Sans" panose="020C0503030203020204" pitchFamily="34" charset="0"/>
            </a:endParaRPr>
          </a:p>
        </p:txBody>
      </p:sp>
      <p:sp>
        <p:nvSpPr>
          <p:cNvPr id="57" name="圆角矩形 56"/>
          <p:cNvSpPr/>
          <p:nvPr/>
        </p:nvSpPr>
        <p:spPr>
          <a:xfrm>
            <a:off x="1418182" y="2660448"/>
            <a:ext cx="1850229" cy="1476268"/>
          </a:xfrm>
          <a:prstGeom prst="roundRect">
            <a:avLst>
              <a:gd name="adj" fmla="val 3166"/>
            </a:avLst>
          </a:prstGeom>
          <a:solidFill>
            <a:sysClr val="window" lastClr="FFFFFF">
              <a:lumMod val="95000"/>
            </a:sysClr>
          </a:solidFill>
          <a:ln w="12700" cap="flat" cmpd="sng" algn="ctr">
            <a:noFill/>
            <a:prstDash val="solid"/>
            <a:miter lim="800000"/>
          </a:ln>
          <a:effectLst/>
        </p:spPr>
        <p:txBody>
          <a:bodyPr rtlCol="0" anchor="ctr"/>
          <a:lstStyle/>
          <a:p>
            <a:pPr algn="ctr" defTabSz="914034" fontAlgn="ctr">
              <a:defRPr/>
            </a:pPr>
            <a:endParaRPr lang="en-US" altLang="zh-CN" sz="1799"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p:cNvSpPr txBox="1"/>
          <p:nvPr/>
        </p:nvSpPr>
        <p:spPr>
          <a:xfrm>
            <a:off x="2566179" y="3698957"/>
            <a:ext cx="532391" cy="307777"/>
          </a:xfrm>
          <a:prstGeom prst="rect">
            <a:avLst/>
          </a:prstGeom>
          <a:noFill/>
        </p:spPr>
        <p:txBody>
          <a:bodyPr wrap="square" rtlCol="0">
            <a:spAutoFit/>
          </a:bodyPr>
          <a:lstStyle/>
          <a:p>
            <a:pPr algn="ctr" defTabSz="914034" fontAlgn="ctr"/>
            <a:r>
              <a:rPr lang="en-US" sz="1400" b="1" dirty="0" smtClean="0">
                <a:solidFill>
                  <a:prstClr val="black"/>
                </a:solidFill>
                <a:latin typeface="Huawei Sans" panose="020C0503030203020204" pitchFamily="34" charset="0"/>
              </a:rPr>
              <a:t>AP2</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0" name="图片 105" descr="AP.png"/>
          <p:cNvPicPr>
            <a:picLocks/>
          </p:cNvPicPr>
          <p:nvPr/>
        </p:nvPicPr>
        <p:blipFill>
          <a:blip r:embed="rId4" cstate="print"/>
          <a:stretch>
            <a:fillRect/>
          </a:stretch>
        </p:blipFill>
        <p:spPr>
          <a:xfrm>
            <a:off x="2097249" y="3674197"/>
            <a:ext cx="492096" cy="402622"/>
          </a:xfrm>
          <a:prstGeom prst="rect">
            <a:avLst/>
          </a:prstGeom>
        </p:spPr>
      </p:pic>
      <p:pic>
        <p:nvPicPr>
          <p:cNvPr id="61" name="Picture 2" descr="G:\做的项目\公共\扁平图标切换\更新2015_01_21\oss扁平图标库2015_01_21更新-04.png"/>
          <p:cNvPicPr>
            <a:picLocks noChangeArrowheads="1"/>
          </p:cNvPicPr>
          <p:nvPr/>
        </p:nvPicPr>
        <p:blipFill>
          <a:blip r:embed="rId5" cstate="print">
            <a:duotone>
              <a:schemeClr val="accent3">
                <a:shade val="45000"/>
                <a:satMod val="135000"/>
              </a:schemeClr>
              <a:prstClr val="white"/>
            </a:duotone>
          </a:blip>
          <a:stretch>
            <a:fillRect/>
          </a:stretch>
        </p:blipFill>
        <p:spPr bwMode="auto">
          <a:xfrm>
            <a:off x="2097249" y="2619633"/>
            <a:ext cx="492096" cy="402622"/>
          </a:xfrm>
          <a:prstGeom prst="rect">
            <a:avLst/>
          </a:prstGeom>
          <a:noFill/>
        </p:spPr>
      </p:pic>
      <p:cxnSp>
        <p:nvCxnSpPr>
          <p:cNvPr id="62" name="Straight Connector 167"/>
          <p:cNvCxnSpPr>
            <a:stCxn id="61" idx="2"/>
            <a:endCxn id="60" idx="0"/>
          </p:cNvCxnSpPr>
          <p:nvPr/>
        </p:nvCxnSpPr>
        <p:spPr>
          <a:xfrm>
            <a:off x="2343297" y="3022255"/>
            <a:ext cx="0" cy="651942"/>
          </a:xfrm>
          <a:prstGeom prst="line">
            <a:avLst/>
          </a:prstGeom>
          <a:noFill/>
          <a:ln w="19050" cap="flat" cmpd="sng" algn="ctr">
            <a:solidFill>
              <a:sysClr val="windowText" lastClr="000000"/>
            </a:solidFill>
            <a:prstDash val="solid"/>
            <a:miter lim="800000"/>
          </a:ln>
          <a:effectLst/>
        </p:spPr>
      </p:cxnSp>
      <p:pic>
        <p:nvPicPr>
          <p:cNvPr id="63" name="图片 62" descr="wifi信号蓝.png"/>
          <p:cNvPicPr>
            <a:picLocks/>
          </p:cNvPicPr>
          <p:nvPr/>
        </p:nvPicPr>
        <p:blipFill>
          <a:blip r:embed="rId6" cstate="print"/>
          <a:stretch>
            <a:fillRect/>
          </a:stretch>
        </p:blipFill>
        <p:spPr>
          <a:xfrm rot="10800000">
            <a:off x="2074441" y="4136716"/>
            <a:ext cx="491738" cy="307052"/>
          </a:xfrm>
          <a:prstGeom prst="rect">
            <a:avLst/>
          </a:prstGeom>
        </p:spPr>
      </p:pic>
      <p:pic>
        <p:nvPicPr>
          <p:cNvPr id="64" name="图片 63" descr="SAN网络-蓝.png"/>
          <p:cNvPicPr>
            <a:picLocks noChangeAspect="1"/>
          </p:cNvPicPr>
          <p:nvPr/>
        </p:nvPicPr>
        <p:blipFill>
          <a:blip r:embed="rId7" cstate="print"/>
          <a:stretch>
            <a:fillRect/>
          </a:stretch>
        </p:blipFill>
        <p:spPr>
          <a:xfrm>
            <a:off x="1465499" y="5359699"/>
            <a:ext cx="263967" cy="432458"/>
          </a:xfrm>
          <a:prstGeom prst="rect">
            <a:avLst/>
          </a:prstGeom>
        </p:spPr>
      </p:pic>
      <p:cxnSp>
        <p:nvCxnSpPr>
          <p:cNvPr id="65" name="Straight Connector 167"/>
          <p:cNvCxnSpPr>
            <a:endCxn id="61" idx="0"/>
          </p:cNvCxnSpPr>
          <p:nvPr/>
        </p:nvCxnSpPr>
        <p:spPr>
          <a:xfrm>
            <a:off x="2343297" y="1784823"/>
            <a:ext cx="0" cy="834810"/>
          </a:xfrm>
          <a:prstGeom prst="line">
            <a:avLst/>
          </a:prstGeom>
          <a:noFill/>
          <a:ln w="19050" cap="flat" cmpd="sng" algn="ctr">
            <a:solidFill>
              <a:srgbClr val="D86060"/>
            </a:solidFill>
            <a:prstDash val="solid"/>
            <a:miter lim="800000"/>
          </a:ln>
          <a:effectLst/>
        </p:spPr>
      </p:cxnSp>
      <p:grpSp>
        <p:nvGrpSpPr>
          <p:cNvPr id="66" name="组合 65"/>
          <p:cNvGrpSpPr/>
          <p:nvPr/>
        </p:nvGrpSpPr>
        <p:grpSpPr>
          <a:xfrm>
            <a:off x="1512986" y="1231034"/>
            <a:ext cx="1614634" cy="844016"/>
            <a:chOff x="1588013" y="1514099"/>
            <a:chExt cx="1614634" cy="844016"/>
          </a:xfrm>
        </p:grpSpPr>
        <p:sp>
          <p:nvSpPr>
            <p:cNvPr id="67" name="Freeform 159"/>
            <p:cNvSpPr/>
            <p:nvPr/>
          </p:nvSpPr>
          <p:spPr>
            <a:xfrm flipH="1">
              <a:off x="1588013" y="1514099"/>
              <a:ext cx="1614634" cy="8440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ndParaRPr>
            </a:p>
          </p:txBody>
        </p:sp>
        <p:pic>
          <p:nvPicPr>
            <p:cNvPr id="68" name="图片 6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702462" y="1936107"/>
              <a:ext cx="1319263" cy="243307"/>
            </a:xfrm>
            <a:prstGeom prst="rect">
              <a:avLst/>
            </a:prstGeom>
          </p:spPr>
        </p:pic>
      </p:grpSp>
      <p:pic>
        <p:nvPicPr>
          <p:cNvPr id="69" name="图片 68" descr="SAN网络-蓝.png"/>
          <p:cNvPicPr>
            <a:picLocks noChangeAspect="1"/>
          </p:cNvPicPr>
          <p:nvPr/>
        </p:nvPicPr>
        <p:blipFill>
          <a:blip r:embed="rId7" cstate="print"/>
          <a:stretch>
            <a:fillRect/>
          </a:stretch>
        </p:blipFill>
        <p:spPr>
          <a:xfrm>
            <a:off x="1914618" y="5359699"/>
            <a:ext cx="263967" cy="432458"/>
          </a:xfrm>
          <a:prstGeom prst="rect">
            <a:avLst/>
          </a:prstGeom>
        </p:spPr>
      </p:pic>
      <p:pic>
        <p:nvPicPr>
          <p:cNvPr id="70" name="图片 69" descr="SAN网络-蓝.png"/>
          <p:cNvPicPr>
            <a:picLocks noChangeAspect="1"/>
          </p:cNvPicPr>
          <p:nvPr/>
        </p:nvPicPr>
        <p:blipFill>
          <a:blip r:embed="rId7" cstate="print"/>
          <a:stretch>
            <a:fillRect/>
          </a:stretch>
        </p:blipFill>
        <p:spPr>
          <a:xfrm>
            <a:off x="2363737" y="5359699"/>
            <a:ext cx="263967" cy="432458"/>
          </a:xfrm>
          <a:prstGeom prst="rect">
            <a:avLst/>
          </a:prstGeom>
        </p:spPr>
      </p:pic>
      <p:pic>
        <p:nvPicPr>
          <p:cNvPr id="73" name="图片 72" descr="日志告警服务器-蓝.png"/>
          <p:cNvPicPr>
            <a:picLocks/>
          </p:cNvPicPr>
          <p:nvPr/>
        </p:nvPicPr>
        <p:blipFill>
          <a:blip r:embed="rId9" cstate="print"/>
          <a:stretch>
            <a:fillRect/>
          </a:stretch>
        </p:blipFill>
        <p:spPr>
          <a:xfrm>
            <a:off x="2812855" y="5485105"/>
            <a:ext cx="491738" cy="307052"/>
          </a:xfrm>
          <a:prstGeom prst="rect">
            <a:avLst/>
          </a:prstGeom>
        </p:spPr>
      </p:pic>
      <p:sp>
        <p:nvSpPr>
          <p:cNvPr id="74" name="文本框 73"/>
          <p:cNvSpPr txBox="1"/>
          <p:nvPr/>
        </p:nvSpPr>
        <p:spPr>
          <a:xfrm>
            <a:off x="1157938" y="4543514"/>
            <a:ext cx="2376000" cy="652486"/>
          </a:xfrm>
          <a:prstGeom prst="rect">
            <a:avLst/>
          </a:prstGeom>
          <a:noFill/>
        </p:spPr>
        <p:txBody>
          <a:bodyPr wrap="square" rtlCol="0">
            <a:spAutoFit/>
          </a:bodyPr>
          <a:lstStyle/>
          <a:p>
            <a:pPr algn="ctr" defTabSz="914034" fontAlgn="ctr">
              <a:lnSpc>
                <a:spcPct val="130000"/>
              </a:lnSpc>
            </a:pPr>
            <a:r>
              <a:rPr lang="en-US" sz="1400" dirty="0" smtClean="0">
                <a:solidFill>
                  <a:prstClr val="black"/>
                </a:solidFill>
                <a:latin typeface="Huawei Sans" panose="020C0503030203020204" pitchFamily="34" charset="0"/>
              </a:rPr>
              <a:t>SSID: </a:t>
            </a:r>
            <a:r>
              <a:rPr lang="en-US" sz="1400" dirty="0" err="1" smtClean="0">
                <a:solidFill>
                  <a:prstClr val="black"/>
                </a:solidFill>
                <a:latin typeface="Huawei Sans" panose="020C0503030203020204" pitchFamily="34" charset="0"/>
              </a:rPr>
              <a:t>iMaster_NCE_Demo</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034" fontAlgn="ctr">
              <a:lnSpc>
                <a:spcPct val="130000"/>
              </a:lnSpc>
            </a:pPr>
            <a:r>
              <a:rPr lang="en-US" sz="1400" dirty="0" smtClean="0">
                <a:solidFill>
                  <a:prstClr val="black"/>
                </a:solidFill>
                <a:latin typeface="Huawei Sans" panose="020C0503030203020204" pitchFamily="34" charset="0"/>
              </a:rPr>
              <a:t>Portal authentication</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五边形 25"/>
          <p:cNvSpPr/>
          <p:nvPr/>
        </p:nvSpPr>
        <p:spPr bwMode="gray">
          <a:xfrm>
            <a:off x="6603224" y="58049"/>
            <a:ext cx="847321" cy="335812"/>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Site Creation</a:t>
            </a:r>
          </a:p>
        </p:txBody>
      </p:sp>
      <p:sp>
        <p:nvSpPr>
          <p:cNvPr id="29" name="燕尾形 28"/>
          <p:cNvSpPr/>
          <p:nvPr/>
        </p:nvSpPr>
        <p:spPr bwMode="gray">
          <a:xfrm>
            <a:off x="7305960" y="58049"/>
            <a:ext cx="1286133"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Device Onboarding</a:t>
            </a:r>
          </a:p>
        </p:txBody>
      </p:sp>
      <p:sp>
        <p:nvSpPr>
          <p:cNvPr id="30" name="燕尾形 29"/>
          <p:cNvSpPr/>
          <p:nvPr/>
        </p:nvSpPr>
        <p:spPr bwMode="gray">
          <a:xfrm>
            <a:off x="8447508" y="58049"/>
            <a:ext cx="1409279"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AR2 Service Configuration</a:t>
            </a:r>
          </a:p>
        </p:txBody>
      </p:sp>
      <p:sp>
        <p:nvSpPr>
          <p:cNvPr id="31" name="燕尾形 30"/>
          <p:cNvSpPr/>
          <p:nvPr/>
        </p:nvSpPr>
        <p:spPr bwMode="gray">
          <a:xfrm>
            <a:off x="9712202" y="58049"/>
            <a:ext cx="1409282" cy="335812"/>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AP2 Service Configuration</a:t>
            </a:r>
          </a:p>
        </p:txBody>
      </p:sp>
      <p:sp>
        <p:nvSpPr>
          <p:cNvPr id="36" name="燕尾形 35"/>
          <p:cNvSpPr/>
          <p:nvPr/>
        </p:nvSpPr>
        <p:spPr bwMode="gray">
          <a:xfrm>
            <a:off x="10976897" y="58049"/>
            <a:ext cx="723695"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O&amp;M</a:t>
            </a:r>
          </a:p>
        </p:txBody>
      </p:sp>
    </p:spTree>
    <p:extLst>
      <p:ext uri="{BB962C8B-B14F-4D97-AF65-F5344CB8AC3E}">
        <p14:creationId xmlns:p14="http://schemas.microsoft.com/office/powerpoint/2010/main" val="319358969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916561" y="907092"/>
            <a:ext cx="7643240" cy="690255"/>
          </a:xfrm>
          <a:prstGeom prst="rect">
            <a:avLst/>
          </a:prstGeom>
        </p:spPr>
        <p:txBody>
          <a:bodyPr>
            <a:noAutofit/>
          </a:bodyPr>
          <a:lstStyle/>
          <a:p>
            <a:pPr fontAlgn="ctr"/>
            <a:r>
              <a:rPr lang="en-US" dirty="0" smtClean="0">
                <a:latin typeface="Huawei Sans" panose="020C0503030203020204" pitchFamily="34" charset="0"/>
              </a:rPr>
              <a:t>Small- and Medium-Sized Campus </a:t>
            </a:r>
            <a:r>
              <a:rPr lang="en-US" dirty="0"/>
              <a:t>Networks Deployment Guide</a:t>
            </a:r>
            <a:endParaRPr lang="en-US" dirty="0">
              <a:latin typeface="Huawei Sans" panose="020C0503030203020204" pitchFamily="34" charset="0"/>
            </a:endParaRPr>
          </a:p>
        </p:txBody>
      </p:sp>
    </p:spTree>
    <p:extLst>
      <p:ext uri="{BB962C8B-B14F-4D97-AF65-F5344CB8AC3E}">
        <p14:creationId xmlns:p14="http://schemas.microsoft.com/office/powerpoint/2010/main" val="186267711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p:cNvPicPr>
          <p:nvPr/>
        </p:nvPicPr>
        <p:blipFill>
          <a:blip r:embed="rId3"/>
          <a:stretch>
            <a:fillRect/>
          </a:stretch>
        </p:blipFill>
        <p:spPr>
          <a:xfrm>
            <a:off x="4970463" y="1270491"/>
            <a:ext cx="4991412" cy="4896518"/>
          </a:xfrm>
          <a:prstGeom prst="rect">
            <a:avLst/>
          </a:prstGeom>
        </p:spPr>
      </p:pic>
      <p:sp>
        <p:nvSpPr>
          <p:cNvPr id="2" name="标题 1"/>
          <p:cNvSpPr>
            <a:spLocks noGrp="1"/>
          </p:cNvSpPr>
          <p:nvPr>
            <p:ph type="title"/>
          </p:nvPr>
        </p:nvSpPr>
        <p:spPr/>
        <p:txBody>
          <a:bodyPr/>
          <a:lstStyle/>
          <a:p>
            <a:r>
              <a:rPr lang="en-US" smtClean="0"/>
              <a:t>Security Authentication Configuration for the Guest SSID</a:t>
            </a:r>
            <a:endParaRPr lang="en-US" altLang="zh-CN" dirty="0"/>
          </a:p>
        </p:txBody>
      </p:sp>
      <p:sp>
        <p:nvSpPr>
          <p:cNvPr id="26" name="TextBox 179"/>
          <p:cNvSpPr txBox="1"/>
          <p:nvPr/>
        </p:nvSpPr>
        <p:spPr>
          <a:xfrm>
            <a:off x="8667946" y="3864736"/>
            <a:ext cx="2612468" cy="1116839"/>
          </a:xfrm>
          <a:prstGeom prst="roundRect">
            <a:avLst>
              <a:gd name="adj" fmla="val 12806"/>
            </a:avLst>
          </a:prstGeom>
          <a:solidFill>
            <a:srgbClr val="E28189"/>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400" dirty="0" smtClean="0">
                <a:latin typeface="Huawei Sans" panose="020C0503030203020204" pitchFamily="34" charset="0"/>
              </a:rPr>
              <a:t>Configure security authentication (Portal authentication) and use </a:t>
            </a:r>
            <a:r>
              <a:rPr lang="en-US" sz="1400" dirty="0" err="1" smtClean="0">
                <a:latin typeface="Huawei Sans" panose="020C0503030203020204" pitchFamily="34" charset="0"/>
              </a:rPr>
              <a:t>iMaster</a:t>
            </a:r>
            <a:r>
              <a:rPr lang="en-US" sz="1400" dirty="0" smtClean="0">
                <a:latin typeface="Huawei Sans" panose="020C0503030203020204" pitchFamily="34" charset="0"/>
              </a:rPr>
              <a:t> NCE-Campus as the Portal or RADIUS server.</a:t>
            </a:r>
            <a:endParaRPr lang="en-US" altLang="zh-CN" sz="1400" dirty="0">
              <a:latin typeface="Huawei Sans" panose="020C0503030203020204" pitchFamily="34" charset="0"/>
            </a:endParaRPr>
          </a:p>
        </p:txBody>
      </p:sp>
      <p:sp>
        <p:nvSpPr>
          <p:cNvPr id="27" name="圆角矩形 26"/>
          <p:cNvSpPr/>
          <p:nvPr/>
        </p:nvSpPr>
        <p:spPr>
          <a:xfrm>
            <a:off x="1157938" y="4534723"/>
            <a:ext cx="2376000" cy="1437035"/>
          </a:xfrm>
          <a:prstGeom prst="roundRect">
            <a:avLst>
              <a:gd name="adj" fmla="val 2222"/>
            </a:avLst>
          </a:prstGeom>
          <a:solidFill>
            <a:srgbClr val="F4FBFE"/>
          </a:solidFill>
          <a:ln w="19050" cap="flat" cmpd="sng" algn="ctr">
            <a:solidFill>
              <a:srgbClr val="99DFF9"/>
            </a:solidFill>
            <a:prstDash val="solid"/>
            <a:miter lim="800000"/>
          </a:ln>
          <a:effectLst/>
        </p:spPr>
        <p:txBody>
          <a:bodyPr rtlCol="0" anchor="ctr"/>
          <a:lstStyle/>
          <a:p>
            <a:pPr algn="ctr" defTabSz="914400" fontAlgn="ctr"/>
            <a:endParaRPr lang="en-US" altLang="zh-CN" kern="0" dirty="0">
              <a:solidFill>
                <a:prstClr val="white"/>
              </a:solidFill>
              <a:latin typeface="Huawei Sans" panose="020C0503030203020204" pitchFamily="34" charset="0"/>
            </a:endParaRPr>
          </a:p>
        </p:txBody>
      </p:sp>
      <p:sp>
        <p:nvSpPr>
          <p:cNvPr id="28" name="圆角矩形 27"/>
          <p:cNvSpPr/>
          <p:nvPr/>
        </p:nvSpPr>
        <p:spPr>
          <a:xfrm>
            <a:off x="1418182" y="2660448"/>
            <a:ext cx="1850229" cy="1476268"/>
          </a:xfrm>
          <a:prstGeom prst="roundRect">
            <a:avLst>
              <a:gd name="adj" fmla="val 3166"/>
            </a:avLst>
          </a:prstGeom>
          <a:solidFill>
            <a:sysClr val="window" lastClr="FFFFFF">
              <a:lumMod val="95000"/>
            </a:sysClr>
          </a:solidFill>
          <a:ln w="12700" cap="flat" cmpd="sng" algn="ctr">
            <a:noFill/>
            <a:prstDash val="solid"/>
            <a:miter lim="800000"/>
          </a:ln>
          <a:effectLst/>
        </p:spPr>
        <p:txBody>
          <a:bodyPr rtlCol="0" anchor="ctr"/>
          <a:lstStyle/>
          <a:p>
            <a:pPr algn="ctr" defTabSz="914034" fontAlgn="ctr">
              <a:defRPr/>
            </a:pPr>
            <a:endParaRPr lang="en-US" altLang="zh-CN" sz="1799"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p:cNvSpPr txBox="1"/>
          <p:nvPr/>
        </p:nvSpPr>
        <p:spPr>
          <a:xfrm>
            <a:off x="2566179" y="3698957"/>
            <a:ext cx="532391" cy="307777"/>
          </a:xfrm>
          <a:prstGeom prst="rect">
            <a:avLst/>
          </a:prstGeom>
          <a:noFill/>
        </p:spPr>
        <p:txBody>
          <a:bodyPr wrap="square" rtlCol="0">
            <a:spAutoFit/>
          </a:bodyPr>
          <a:lstStyle/>
          <a:p>
            <a:pPr algn="ctr" defTabSz="914034" fontAlgn="ctr"/>
            <a:r>
              <a:rPr lang="en-US" sz="1400" b="1" dirty="0" smtClean="0">
                <a:solidFill>
                  <a:prstClr val="black"/>
                </a:solidFill>
                <a:latin typeface="Huawei Sans" panose="020C0503030203020204" pitchFamily="34" charset="0"/>
              </a:rPr>
              <a:t>AP2</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0" name="图片 105" descr="AP.png"/>
          <p:cNvPicPr>
            <a:picLocks/>
          </p:cNvPicPr>
          <p:nvPr/>
        </p:nvPicPr>
        <p:blipFill>
          <a:blip r:embed="rId4" cstate="print"/>
          <a:stretch>
            <a:fillRect/>
          </a:stretch>
        </p:blipFill>
        <p:spPr>
          <a:xfrm>
            <a:off x="2097249" y="3674197"/>
            <a:ext cx="492096" cy="402622"/>
          </a:xfrm>
          <a:prstGeom prst="rect">
            <a:avLst/>
          </a:prstGeom>
        </p:spPr>
      </p:pic>
      <p:pic>
        <p:nvPicPr>
          <p:cNvPr id="31" name="Picture 2" descr="G:\做的项目\公共\扁平图标切换\更新2015_01_21\oss扁平图标库2015_01_21更新-04.png"/>
          <p:cNvPicPr>
            <a:picLocks noChangeArrowheads="1"/>
          </p:cNvPicPr>
          <p:nvPr/>
        </p:nvPicPr>
        <p:blipFill>
          <a:blip r:embed="rId5" cstate="print">
            <a:duotone>
              <a:schemeClr val="accent3">
                <a:shade val="45000"/>
                <a:satMod val="135000"/>
              </a:schemeClr>
              <a:prstClr val="white"/>
            </a:duotone>
          </a:blip>
          <a:stretch>
            <a:fillRect/>
          </a:stretch>
        </p:blipFill>
        <p:spPr bwMode="auto">
          <a:xfrm>
            <a:off x="2097249" y="2619633"/>
            <a:ext cx="492096" cy="402622"/>
          </a:xfrm>
          <a:prstGeom prst="rect">
            <a:avLst/>
          </a:prstGeom>
          <a:noFill/>
        </p:spPr>
      </p:pic>
      <p:cxnSp>
        <p:nvCxnSpPr>
          <p:cNvPr id="32" name="Straight Connector 167"/>
          <p:cNvCxnSpPr>
            <a:stCxn id="31" idx="2"/>
            <a:endCxn id="30" idx="0"/>
          </p:cNvCxnSpPr>
          <p:nvPr/>
        </p:nvCxnSpPr>
        <p:spPr>
          <a:xfrm>
            <a:off x="2343297" y="3022255"/>
            <a:ext cx="0" cy="651942"/>
          </a:xfrm>
          <a:prstGeom prst="line">
            <a:avLst/>
          </a:prstGeom>
          <a:noFill/>
          <a:ln w="19050" cap="flat" cmpd="sng" algn="ctr">
            <a:solidFill>
              <a:sysClr val="windowText" lastClr="000000"/>
            </a:solidFill>
            <a:prstDash val="solid"/>
            <a:miter lim="800000"/>
          </a:ln>
          <a:effectLst/>
        </p:spPr>
      </p:cxnSp>
      <p:pic>
        <p:nvPicPr>
          <p:cNvPr id="33" name="图片 32" descr="wifi信号蓝.png"/>
          <p:cNvPicPr>
            <a:picLocks/>
          </p:cNvPicPr>
          <p:nvPr/>
        </p:nvPicPr>
        <p:blipFill>
          <a:blip r:embed="rId6" cstate="print"/>
          <a:stretch>
            <a:fillRect/>
          </a:stretch>
        </p:blipFill>
        <p:spPr>
          <a:xfrm rot="10800000">
            <a:off x="2074441" y="4136716"/>
            <a:ext cx="491738" cy="307052"/>
          </a:xfrm>
          <a:prstGeom prst="rect">
            <a:avLst/>
          </a:prstGeom>
        </p:spPr>
      </p:pic>
      <p:pic>
        <p:nvPicPr>
          <p:cNvPr id="34" name="图片 33" descr="SAN网络-蓝.png"/>
          <p:cNvPicPr>
            <a:picLocks noChangeAspect="1"/>
          </p:cNvPicPr>
          <p:nvPr/>
        </p:nvPicPr>
        <p:blipFill>
          <a:blip r:embed="rId7" cstate="print"/>
          <a:stretch>
            <a:fillRect/>
          </a:stretch>
        </p:blipFill>
        <p:spPr>
          <a:xfrm>
            <a:off x="1465499" y="5359699"/>
            <a:ext cx="263967" cy="432458"/>
          </a:xfrm>
          <a:prstGeom prst="rect">
            <a:avLst/>
          </a:prstGeom>
        </p:spPr>
      </p:pic>
      <p:cxnSp>
        <p:nvCxnSpPr>
          <p:cNvPr id="35" name="Straight Connector 167"/>
          <p:cNvCxnSpPr>
            <a:endCxn id="31" idx="0"/>
          </p:cNvCxnSpPr>
          <p:nvPr/>
        </p:nvCxnSpPr>
        <p:spPr>
          <a:xfrm>
            <a:off x="2343297" y="1784823"/>
            <a:ext cx="0" cy="834810"/>
          </a:xfrm>
          <a:prstGeom prst="line">
            <a:avLst/>
          </a:prstGeom>
          <a:noFill/>
          <a:ln w="19050" cap="flat" cmpd="sng" algn="ctr">
            <a:solidFill>
              <a:srgbClr val="D86060"/>
            </a:solidFill>
            <a:prstDash val="solid"/>
            <a:miter lim="800000"/>
          </a:ln>
          <a:effectLst/>
        </p:spPr>
      </p:cxnSp>
      <p:grpSp>
        <p:nvGrpSpPr>
          <p:cNvPr id="36" name="组合 35"/>
          <p:cNvGrpSpPr/>
          <p:nvPr/>
        </p:nvGrpSpPr>
        <p:grpSpPr>
          <a:xfrm>
            <a:off x="1512986" y="1231034"/>
            <a:ext cx="1614634" cy="844016"/>
            <a:chOff x="1588013" y="1514099"/>
            <a:chExt cx="1614634" cy="844016"/>
          </a:xfrm>
        </p:grpSpPr>
        <p:sp>
          <p:nvSpPr>
            <p:cNvPr id="37" name="Freeform 159"/>
            <p:cNvSpPr/>
            <p:nvPr/>
          </p:nvSpPr>
          <p:spPr>
            <a:xfrm flipH="1">
              <a:off x="1588013" y="1514099"/>
              <a:ext cx="1614634" cy="8440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ndParaRPr>
            </a:p>
          </p:txBody>
        </p:sp>
        <p:pic>
          <p:nvPicPr>
            <p:cNvPr id="38" name="图片 3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702462" y="1936107"/>
              <a:ext cx="1319263" cy="243307"/>
            </a:xfrm>
            <a:prstGeom prst="rect">
              <a:avLst/>
            </a:prstGeom>
          </p:spPr>
        </p:pic>
      </p:grpSp>
      <p:pic>
        <p:nvPicPr>
          <p:cNvPr id="39" name="图片 38" descr="SAN网络-蓝.png"/>
          <p:cNvPicPr>
            <a:picLocks noChangeAspect="1"/>
          </p:cNvPicPr>
          <p:nvPr/>
        </p:nvPicPr>
        <p:blipFill>
          <a:blip r:embed="rId7" cstate="print"/>
          <a:stretch>
            <a:fillRect/>
          </a:stretch>
        </p:blipFill>
        <p:spPr>
          <a:xfrm>
            <a:off x="1914618" y="5359699"/>
            <a:ext cx="263967" cy="432458"/>
          </a:xfrm>
          <a:prstGeom prst="rect">
            <a:avLst/>
          </a:prstGeom>
        </p:spPr>
      </p:pic>
      <p:pic>
        <p:nvPicPr>
          <p:cNvPr id="40" name="图片 39" descr="SAN网络-蓝.png"/>
          <p:cNvPicPr>
            <a:picLocks noChangeAspect="1"/>
          </p:cNvPicPr>
          <p:nvPr/>
        </p:nvPicPr>
        <p:blipFill>
          <a:blip r:embed="rId7" cstate="print"/>
          <a:stretch>
            <a:fillRect/>
          </a:stretch>
        </p:blipFill>
        <p:spPr>
          <a:xfrm>
            <a:off x="2363737" y="5359699"/>
            <a:ext cx="263967" cy="432458"/>
          </a:xfrm>
          <a:prstGeom prst="rect">
            <a:avLst/>
          </a:prstGeom>
        </p:spPr>
      </p:pic>
      <p:pic>
        <p:nvPicPr>
          <p:cNvPr id="41" name="图片 40" descr="日志告警服务器-蓝.png"/>
          <p:cNvPicPr>
            <a:picLocks/>
          </p:cNvPicPr>
          <p:nvPr/>
        </p:nvPicPr>
        <p:blipFill>
          <a:blip r:embed="rId9" cstate="print"/>
          <a:stretch>
            <a:fillRect/>
          </a:stretch>
        </p:blipFill>
        <p:spPr>
          <a:xfrm>
            <a:off x="2812855" y="5485105"/>
            <a:ext cx="491738" cy="307052"/>
          </a:xfrm>
          <a:prstGeom prst="rect">
            <a:avLst/>
          </a:prstGeom>
        </p:spPr>
      </p:pic>
      <p:sp>
        <p:nvSpPr>
          <p:cNvPr id="42" name="文本框 41"/>
          <p:cNvSpPr txBox="1"/>
          <p:nvPr/>
        </p:nvSpPr>
        <p:spPr>
          <a:xfrm>
            <a:off x="1157938" y="4543514"/>
            <a:ext cx="2376000" cy="652486"/>
          </a:xfrm>
          <a:prstGeom prst="rect">
            <a:avLst/>
          </a:prstGeom>
          <a:noFill/>
        </p:spPr>
        <p:txBody>
          <a:bodyPr wrap="square" rtlCol="0">
            <a:spAutoFit/>
          </a:bodyPr>
          <a:lstStyle/>
          <a:p>
            <a:pPr algn="ctr" defTabSz="914034" fontAlgn="ctr">
              <a:lnSpc>
                <a:spcPct val="130000"/>
              </a:lnSpc>
            </a:pPr>
            <a:r>
              <a:rPr lang="en-US" sz="1400" dirty="0" smtClean="0">
                <a:solidFill>
                  <a:prstClr val="black"/>
                </a:solidFill>
                <a:latin typeface="Huawei Sans" panose="020C0503030203020204" pitchFamily="34" charset="0"/>
              </a:rPr>
              <a:t>SSID: </a:t>
            </a:r>
            <a:r>
              <a:rPr lang="en-US" sz="1400" dirty="0" err="1" smtClean="0">
                <a:solidFill>
                  <a:prstClr val="black"/>
                </a:solidFill>
                <a:latin typeface="Huawei Sans" panose="020C0503030203020204" pitchFamily="34" charset="0"/>
              </a:rPr>
              <a:t>iMaster_NCE_Demo</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034" fontAlgn="ctr">
              <a:lnSpc>
                <a:spcPct val="130000"/>
              </a:lnSpc>
            </a:pPr>
            <a:r>
              <a:rPr lang="en-US" sz="1400" dirty="0" smtClean="0">
                <a:solidFill>
                  <a:prstClr val="black"/>
                </a:solidFill>
                <a:latin typeface="Huawei Sans" panose="020C0503030203020204" pitchFamily="34" charset="0"/>
              </a:rPr>
              <a:t>Portal authentication</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五边形 42"/>
          <p:cNvSpPr/>
          <p:nvPr/>
        </p:nvSpPr>
        <p:spPr bwMode="gray">
          <a:xfrm>
            <a:off x="6603224" y="58049"/>
            <a:ext cx="847321" cy="335812"/>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Site Creation</a:t>
            </a:r>
          </a:p>
        </p:txBody>
      </p:sp>
      <p:sp>
        <p:nvSpPr>
          <p:cNvPr id="44" name="燕尾形 43"/>
          <p:cNvSpPr/>
          <p:nvPr/>
        </p:nvSpPr>
        <p:spPr bwMode="gray">
          <a:xfrm>
            <a:off x="7305960" y="58049"/>
            <a:ext cx="1286133"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Device Onboarding</a:t>
            </a:r>
          </a:p>
        </p:txBody>
      </p:sp>
      <p:sp>
        <p:nvSpPr>
          <p:cNvPr id="45" name="燕尾形 44"/>
          <p:cNvSpPr/>
          <p:nvPr/>
        </p:nvSpPr>
        <p:spPr bwMode="gray">
          <a:xfrm>
            <a:off x="8447508" y="58049"/>
            <a:ext cx="1409279"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AR2 Service Configuration</a:t>
            </a:r>
          </a:p>
        </p:txBody>
      </p:sp>
      <p:sp>
        <p:nvSpPr>
          <p:cNvPr id="46" name="燕尾形 45"/>
          <p:cNvSpPr/>
          <p:nvPr/>
        </p:nvSpPr>
        <p:spPr bwMode="gray">
          <a:xfrm>
            <a:off x="9712202" y="58049"/>
            <a:ext cx="1409282" cy="335812"/>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AP2 Service Configuration</a:t>
            </a:r>
          </a:p>
        </p:txBody>
      </p:sp>
      <p:sp>
        <p:nvSpPr>
          <p:cNvPr id="52" name="燕尾形 51"/>
          <p:cNvSpPr/>
          <p:nvPr/>
        </p:nvSpPr>
        <p:spPr bwMode="gray">
          <a:xfrm>
            <a:off x="10976897" y="58049"/>
            <a:ext cx="723695"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O&amp;M</a:t>
            </a:r>
          </a:p>
        </p:txBody>
      </p:sp>
    </p:spTree>
    <p:extLst>
      <p:ext uri="{BB962C8B-B14F-4D97-AF65-F5344CB8AC3E}">
        <p14:creationId xmlns:p14="http://schemas.microsoft.com/office/powerpoint/2010/main" val="111509667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图片 49"/>
          <p:cNvPicPr>
            <a:picLocks/>
          </p:cNvPicPr>
          <p:nvPr/>
        </p:nvPicPr>
        <p:blipFill rotWithShape="1">
          <a:blip r:embed="rId3"/>
          <a:srcRect r="7489" b="16755"/>
          <a:stretch/>
        </p:blipFill>
        <p:spPr>
          <a:xfrm>
            <a:off x="4421571" y="2576945"/>
            <a:ext cx="6628531" cy="2859578"/>
          </a:xfrm>
          <a:prstGeom prst="rect">
            <a:avLst/>
          </a:prstGeom>
          <a:ln>
            <a:solidFill>
              <a:schemeClr val="bg1">
                <a:lumMod val="85000"/>
              </a:schemeClr>
            </a:solidFill>
          </a:ln>
        </p:spPr>
      </p:pic>
      <p:sp>
        <p:nvSpPr>
          <p:cNvPr id="2" name="标题 1"/>
          <p:cNvSpPr>
            <a:spLocks noGrp="1"/>
          </p:cNvSpPr>
          <p:nvPr>
            <p:ph type="title"/>
          </p:nvPr>
        </p:nvSpPr>
        <p:spPr/>
        <p:txBody>
          <a:bodyPr/>
          <a:lstStyle/>
          <a:p>
            <a:r>
              <a:rPr lang="en-US" smtClean="0"/>
              <a:t>Policy Control Configuration for the Guest SSID</a:t>
            </a:r>
            <a:endParaRPr lang="en-US" altLang="zh-CN" dirty="0"/>
          </a:p>
        </p:txBody>
      </p:sp>
      <p:sp>
        <p:nvSpPr>
          <p:cNvPr id="28" name="TextBox 179"/>
          <p:cNvSpPr txBox="1"/>
          <p:nvPr/>
        </p:nvSpPr>
        <p:spPr>
          <a:xfrm>
            <a:off x="7469996" y="4088249"/>
            <a:ext cx="3902854" cy="514800"/>
          </a:xfrm>
          <a:prstGeom prst="roundRect">
            <a:avLst>
              <a:gd name="adj" fmla="val 12806"/>
            </a:avLst>
          </a:prstGeom>
          <a:solidFill>
            <a:srgbClr val="E28189"/>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400" dirty="0" smtClean="0">
                <a:latin typeface="Huawei Sans" panose="020C0503030203020204" pitchFamily="34" charset="0"/>
              </a:rPr>
              <a:t>Configure policy control parameters, such as rate limiting.</a:t>
            </a:r>
            <a:endParaRPr lang="en-US" sz="1400" dirty="0">
              <a:latin typeface="Huawei Sans" panose="020C0503030203020204" pitchFamily="34" charset="0"/>
            </a:endParaRPr>
          </a:p>
        </p:txBody>
      </p:sp>
      <p:sp>
        <p:nvSpPr>
          <p:cNvPr id="29" name="圆角矩形 28"/>
          <p:cNvSpPr/>
          <p:nvPr/>
        </p:nvSpPr>
        <p:spPr>
          <a:xfrm>
            <a:off x="1157938" y="4534723"/>
            <a:ext cx="2376000" cy="1437035"/>
          </a:xfrm>
          <a:prstGeom prst="roundRect">
            <a:avLst>
              <a:gd name="adj" fmla="val 2222"/>
            </a:avLst>
          </a:prstGeom>
          <a:solidFill>
            <a:srgbClr val="F4FBFE"/>
          </a:solidFill>
          <a:ln w="19050" cap="flat" cmpd="sng" algn="ctr">
            <a:solidFill>
              <a:srgbClr val="99DFF9"/>
            </a:solidFill>
            <a:prstDash val="solid"/>
            <a:miter lim="800000"/>
          </a:ln>
          <a:effectLst/>
        </p:spPr>
        <p:txBody>
          <a:bodyPr rtlCol="0" anchor="ctr"/>
          <a:lstStyle/>
          <a:p>
            <a:pPr algn="ctr" defTabSz="914400" fontAlgn="ctr"/>
            <a:endParaRPr lang="en-US" altLang="zh-CN" kern="0" dirty="0">
              <a:solidFill>
                <a:prstClr val="white"/>
              </a:solidFill>
              <a:latin typeface="Huawei Sans" panose="020C0503030203020204" pitchFamily="34" charset="0"/>
            </a:endParaRPr>
          </a:p>
        </p:txBody>
      </p:sp>
      <p:sp>
        <p:nvSpPr>
          <p:cNvPr id="30" name="圆角矩形 29"/>
          <p:cNvSpPr/>
          <p:nvPr/>
        </p:nvSpPr>
        <p:spPr>
          <a:xfrm>
            <a:off x="1418182" y="2660448"/>
            <a:ext cx="1850229" cy="1476268"/>
          </a:xfrm>
          <a:prstGeom prst="roundRect">
            <a:avLst>
              <a:gd name="adj" fmla="val 3166"/>
            </a:avLst>
          </a:prstGeom>
          <a:solidFill>
            <a:sysClr val="window" lastClr="FFFFFF">
              <a:lumMod val="95000"/>
            </a:sysClr>
          </a:solidFill>
          <a:ln w="12700" cap="flat" cmpd="sng" algn="ctr">
            <a:noFill/>
            <a:prstDash val="solid"/>
            <a:miter lim="800000"/>
          </a:ln>
          <a:effectLst/>
        </p:spPr>
        <p:txBody>
          <a:bodyPr rtlCol="0" anchor="ctr"/>
          <a:lstStyle/>
          <a:p>
            <a:pPr algn="ctr" defTabSz="914034" fontAlgn="ctr">
              <a:defRPr/>
            </a:pPr>
            <a:endParaRPr lang="en-US" altLang="zh-CN" sz="1799"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0"/>
          <p:cNvSpPr txBox="1"/>
          <p:nvPr/>
        </p:nvSpPr>
        <p:spPr>
          <a:xfrm>
            <a:off x="2566179" y="3698957"/>
            <a:ext cx="532391" cy="307777"/>
          </a:xfrm>
          <a:prstGeom prst="rect">
            <a:avLst/>
          </a:prstGeom>
          <a:noFill/>
        </p:spPr>
        <p:txBody>
          <a:bodyPr wrap="square" rtlCol="0">
            <a:spAutoFit/>
          </a:bodyPr>
          <a:lstStyle/>
          <a:p>
            <a:pPr algn="ctr" defTabSz="914034" fontAlgn="ctr"/>
            <a:r>
              <a:rPr lang="en-US" sz="1400" b="1" dirty="0" smtClean="0">
                <a:solidFill>
                  <a:prstClr val="black"/>
                </a:solidFill>
                <a:latin typeface="Huawei Sans" panose="020C0503030203020204" pitchFamily="34" charset="0"/>
              </a:rPr>
              <a:t>AP2</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2" name="图片 105" descr="AP.png"/>
          <p:cNvPicPr>
            <a:picLocks/>
          </p:cNvPicPr>
          <p:nvPr/>
        </p:nvPicPr>
        <p:blipFill>
          <a:blip r:embed="rId4" cstate="print"/>
          <a:stretch>
            <a:fillRect/>
          </a:stretch>
        </p:blipFill>
        <p:spPr>
          <a:xfrm>
            <a:off x="2097249" y="3674197"/>
            <a:ext cx="492096" cy="402622"/>
          </a:xfrm>
          <a:prstGeom prst="rect">
            <a:avLst/>
          </a:prstGeom>
        </p:spPr>
      </p:pic>
      <p:pic>
        <p:nvPicPr>
          <p:cNvPr id="33" name="Picture 2" descr="G:\做的项目\公共\扁平图标切换\更新2015_01_21\oss扁平图标库2015_01_21更新-04.png"/>
          <p:cNvPicPr>
            <a:picLocks noChangeArrowheads="1"/>
          </p:cNvPicPr>
          <p:nvPr/>
        </p:nvPicPr>
        <p:blipFill>
          <a:blip r:embed="rId5" cstate="print">
            <a:duotone>
              <a:schemeClr val="accent3">
                <a:shade val="45000"/>
                <a:satMod val="135000"/>
              </a:schemeClr>
              <a:prstClr val="white"/>
            </a:duotone>
          </a:blip>
          <a:stretch>
            <a:fillRect/>
          </a:stretch>
        </p:blipFill>
        <p:spPr bwMode="auto">
          <a:xfrm>
            <a:off x="2097249" y="2619633"/>
            <a:ext cx="492096" cy="402622"/>
          </a:xfrm>
          <a:prstGeom prst="rect">
            <a:avLst/>
          </a:prstGeom>
          <a:noFill/>
        </p:spPr>
      </p:pic>
      <p:cxnSp>
        <p:nvCxnSpPr>
          <p:cNvPr id="34" name="Straight Connector 167"/>
          <p:cNvCxnSpPr>
            <a:stCxn id="33" idx="2"/>
            <a:endCxn id="32" idx="0"/>
          </p:cNvCxnSpPr>
          <p:nvPr/>
        </p:nvCxnSpPr>
        <p:spPr>
          <a:xfrm>
            <a:off x="2343297" y="3022255"/>
            <a:ext cx="0" cy="651942"/>
          </a:xfrm>
          <a:prstGeom prst="line">
            <a:avLst/>
          </a:prstGeom>
          <a:noFill/>
          <a:ln w="19050" cap="flat" cmpd="sng" algn="ctr">
            <a:solidFill>
              <a:sysClr val="windowText" lastClr="000000"/>
            </a:solidFill>
            <a:prstDash val="solid"/>
            <a:miter lim="800000"/>
          </a:ln>
          <a:effectLst/>
        </p:spPr>
      </p:cxnSp>
      <p:pic>
        <p:nvPicPr>
          <p:cNvPr id="35" name="图片 34" descr="wifi信号蓝.png"/>
          <p:cNvPicPr>
            <a:picLocks/>
          </p:cNvPicPr>
          <p:nvPr/>
        </p:nvPicPr>
        <p:blipFill>
          <a:blip r:embed="rId6" cstate="print"/>
          <a:stretch>
            <a:fillRect/>
          </a:stretch>
        </p:blipFill>
        <p:spPr>
          <a:xfrm rot="10800000">
            <a:off x="2074441" y="4136716"/>
            <a:ext cx="491738" cy="307052"/>
          </a:xfrm>
          <a:prstGeom prst="rect">
            <a:avLst/>
          </a:prstGeom>
        </p:spPr>
      </p:pic>
      <p:pic>
        <p:nvPicPr>
          <p:cNvPr id="36" name="图片 35" descr="SAN网络-蓝.png"/>
          <p:cNvPicPr>
            <a:picLocks noChangeAspect="1"/>
          </p:cNvPicPr>
          <p:nvPr/>
        </p:nvPicPr>
        <p:blipFill>
          <a:blip r:embed="rId7" cstate="print"/>
          <a:stretch>
            <a:fillRect/>
          </a:stretch>
        </p:blipFill>
        <p:spPr>
          <a:xfrm>
            <a:off x="1465499" y="5359699"/>
            <a:ext cx="263967" cy="432458"/>
          </a:xfrm>
          <a:prstGeom prst="rect">
            <a:avLst/>
          </a:prstGeom>
        </p:spPr>
      </p:pic>
      <p:cxnSp>
        <p:nvCxnSpPr>
          <p:cNvPr id="37" name="Straight Connector 167"/>
          <p:cNvCxnSpPr>
            <a:endCxn id="33" idx="0"/>
          </p:cNvCxnSpPr>
          <p:nvPr/>
        </p:nvCxnSpPr>
        <p:spPr>
          <a:xfrm>
            <a:off x="2343297" y="1784823"/>
            <a:ext cx="0" cy="834810"/>
          </a:xfrm>
          <a:prstGeom prst="line">
            <a:avLst/>
          </a:prstGeom>
          <a:noFill/>
          <a:ln w="19050" cap="flat" cmpd="sng" algn="ctr">
            <a:solidFill>
              <a:srgbClr val="D86060"/>
            </a:solidFill>
            <a:prstDash val="solid"/>
            <a:miter lim="800000"/>
          </a:ln>
          <a:effectLst/>
        </p:spPr>
      </p:cxnSp>
      <p:grpSp>
        <p:nvGrpSpPr>
          <p:cNvPr id="38" name="组合 37"/>
          <p:cNvGrpSpPr/>
          <p:nvPr/>
        </p:nvGrpSpPr>
        <p:grpSpPr>
          <a:xfrm>
            <a:off x="1512986" y="1231034"/>
            <a:ext cx="1614634" cy="844016"/>
            <a:chOff x="1588013" y="1514099"/>
            <a:chExt cx="1614634" cy="844016"/>
          </a:xfrm>
        </p:grpSpPr>
        <p:sp>
          <p:nvSpPr>
            <p:cNvPr id="39" name="Freeform 159"/>
            <p:cNvSpPr/>
            <p:nvPr/>
          </p:nvSpPr>
          <p:spPr>
            <a:xfrm flipH="1">
              <a:off x="1588013" y="1514099"/>
              <a:ext cx="1614634" cy="8440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ndParaRPr>
            </a:p>
          </p:txBody>
        </p:sp>
        <p:pic>
          <p:nvPicPr>
            <p:cNvPr id="40" name="图片 3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702462" y="1936107"/>
              <a:ext cx="1319263" cy="243307"/>
            </a:xfrm>
            <a:prstGeom prst="rect">
              <a:avLst/>
            </a:prstGeom>
          </p:spPr>
        </p:pic>
      </p:grpSp>
      <p:pic>
        <p:nvPicPr>
          <p:cNvPr id="41" name="图片 40" descr="SAN网络-蓝.png"/>
          <p:cNvPicPr>
            <a:picLocks noChangeAspect="1"/>
          </p:cNvPicPr>
          <p:nvPr/>
        </p:nvPicPr>
        <p:blipFill>
          <a:blip r:embed="rId7" cstate="print"/>
          <a:stretch>
            <a:fillRect/>
          </a:stretch>
        </p:blipFill>
        <p:spPr>
          <a:xfrm>
            <a:off x="1914618" y="5359699"/>
            <a:ext cx="263967" cy="432458"/>
          </a:xfrm>
          <a:prstGeom prst="rect">
            <a:avLst/>
          </a:prstGeom>
        </p:spPr>
      </p:pic>
      <p:pic>
        <p:nvPicPr>
          <p:cNvPr id="42" name="图片 41" descr="SAN网络-蓝.png"/>
          <p:cNvPicPr>
            <a:picLocks noChangeAspect="1"/>
          </p:cNvPicPr>
          <p:nvPr/>
        </p:nvPicPr>
        <p:blipFill>
          <a:blip r:embed="rId7" cstate="print"/>
          <a:stretch>
            <a:fillRect/>
          </a:stretch>
        </p:blipFill>
        <p:spPr>
          <a:xfrm>
            <a:off x="2363737" y="5359699"/>
            <a:ext cx="263967" cy="432458"/>
          </a:xfrm>
          <a:prstGeom prst="rect">
            <a:avLst/>
          </a:prstGeom>
        </p:spPr>
      </p:pic>
      <p:pic>
        <p:nvPicPr>
          <p:cNvPr id="43" name="图片 42" descr="日志告警服务器-蓝.png"/>
          <p:cNvPicPr>
            <a:picLocks/>
          </p:cNvPicPr>
          <p:nvPr/>
        </p:nvPicPr>
        <p:blipFill>
          <a:blip r:embed="rId9" cstate="print"/>
          <a:stretch>
            <a:fillRect/>
          </a:stretch>
        </p:blipFill>
        <p:spPr>
          <a:xfrm>
            <a:off x="2812855" y="5485105"/>
            <a:ext cx="491738" cy="307052"/>
          </a:xfrm>
          <a:prstGeom prst="rect">
            <a:avLst/>
          </a:prstGeom>
        </p:spPr>
      </p:pic>
      <p:sp>
        <p:nvSpPr>
          <p:cNvPr id="44" name="文本框 43"/>
          <p:cNvSpPr txBox="1"/>
          <p:nvPr/>
        </p:nvSpPr>
        <p:spPr>
          <a:xfrm>
            <a:off x="1157938" y="4543514"/>
            <a:ext cx="2376000" cy="652486"/>
          </a:xfrm>
          <a:prstGeom prst="rect">
            <a:avLst/>
          </a:prstGeom>
          <a:noFill/>
        </p:spPr>
        <p:txBody>
          <a:bodyPr wrap="square" rtlCol="0">
            <a:spAutoFit/>
          </a:bodyPr>
          <a:lstStyle/>
          <a:p>
            <a:pPr algn="ctr" defTabSz="914034" fontAlgn="ctr">
              <a:lnSpc>
                <a:spcPct val="130000"/>
              </a:lnSpc>
            </a:pPr>
            <a:r>
              <a:rPr lang="en-US" sz="1400" dirty="0" smtClean="0">
                <a:solidFill>
                  <a:prstClr val="black"/>
                </a:solidFill>
                <a:latin typeface="Huawei Sans" panose="020C0503030203020204" pitchFamily="34" charset="0"/>
              </a:rPr>
              <a:t>SSID: </a:t>
            </a:r>
            <a:r>
              <a:rPr lang="en-US" sz="1400" dirty="0" err="1" smtClean="0">
                <a:solidFill>
                  <a:prstClr val="black"/>
                </a:solidFill>
                <a:latin typeface="Huawei Sans" panose="020C0503030203020204" pitchFamily="34" charset="0"/>
              </a:rPr>
              <a:t>iMaster_NCE_Demo</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034" fontAlgn="ctr">
              <a:lnSpc>
                <a:spcPct val="130000"/>
              </a:lnSpc>
            </a:pPr>
            <a:r>
              <a:rPr lang="en-US" sz="1400" dirty="0" smtClean="0">
                <a:solidFill>
                  <a:prstClr val="black"/>
                </a:solidFill>
                <a:latin typeface="Huawei Sans" panose="020C0503030203020204" pitchFamily="34" charset="0"/>
              </a:rPr>
              <a:t>Portal authentication</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五边形 26"/>
          <p:cNvSpPr/>
          <p:nvPr/>
        </p:nvSpPr>
        <p:spPr bwMode="gray">
          <a:xfrm>
            <a:off x="6603224" y="58049"/>
            <a:ext cx="847321" cy="335812"/>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Site Creation</a:t>
            </a:r>
          </a:p>
        </p:txBody>
      </p:sp>
      <p:sp>
        <p:nvSpPr>
          <p:cNvPr id="45" name="燕尾形 44"/>
          <p:cNvSpPr/>
          <p:nvPr/>
        </p:nvSpPr>
        <p:spPr bwMode="gray">
          <a:xfrm>
            <a:off x="7305960" y="58049"/>
            <a:ext cx="1286133"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Device Onboarding</a:t>
            </a:r>
          </a:p>
        </p:txBody>
      </p:sp>
      <p:sp>
        <p:nvSpPr>
          <p:cNvPr id="46" name="燕尾形 45"/>
          <p:cNvSpPr/>
          <p:nvPr/>
        </p:nvSpPr>
        <p:spPr bwMode="gray">
          <a:xfrm>
            <a:off x="8447508" y="58049"/>
            <a:ext cx="1409279"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AR2 Service Configuration</a:t>
            </a:r>
          </a:p>
        </p:txBody>
      </p:sp>
      <p:sp>
        <p:nvSpPr>
          <p:cNvPr id="47" name="燕尾形 46"/>
          <p:cNvSpPr/>
          <p:nvPr/>
        </p:nvSpPr>
        <p:spPr bwMode="gray">
          <a:xfrm>
            <a:off x="9712202" y="58049"/>
            <a:ext cx="1409282" cy="335812"/>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AP2 Service Configuration</a:t>
            </a:r>
          </a:p>
        </p:txBody>
      </p:sp>
      <p:sp>
        <p:nvSpPr>
          <p:cNvPr id="53" name="燕尾形 52"/>
          <p:cNvSpPr/>
          <p:nvPr/>
        </p:nvSpPr>
        <p:spPr bwMode="gray">
          <a:xfrm>
            <a:off x="10976897" y="58049"/>
            <a:ext cx="723695"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O&amp;M</a:t>
            </a:r>
          </a:p>
        </p:txBody>
      </p:sp>
    </p:spTree>
    <p:extLst>
      <p:ext uri="{BB962C8B-B14F-4D97-AF65-F5344CB8AC3E}">
        <p14:creationId xmlns:p14="http://schemas.microsoft.com/office/powerpoint/2010/main" val="353654716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p:cNvPicPr>
            <a:picLocks/>
          </p:cNvPicPr>
          <p:nvPr/>
        </p:nvPicPr>
        <p:blipFill rotWithShape="1">
          <a:blip r:embed="rId3"/>
          <a:srcRect r="22711" b="12641"/>
          <a:stretch/>
        </p:blipFill>
        <p:spPr>
          <a:xfrm>
            <a:off x="4136920" y="1391201"/>
            <a:ext cx="6833270" cy="4565992"/>
          </a:xfrm>
          <a:prstGeom prst="rect">
            <a:avLst/>
          </a:prstGeom>
          <a:ln>
            <a:solidFill>
              <a:schemeClr val="bg1">
                <a:lumMod val="85000"/>
              </a:schemeClr>
            </a:solidFill>
          </a:ln>
        </p:spPr>
      </p:pic>
      <p:sp>
        <p:nvSpPr>
          <p:cNvPr id="2" name="标题 1"/>
          <p:cNvSpPr>
            <a:spLocks noGrp="1"/>
          </p:cNvSpPr>
          <p:nvPr>
            <p:ph type="title"/>
          </p:nvPr>
        </p:nvSpPr>
        <p:spPr/>
        <p:txBody>
          <a:bodyPr/>
          <a:lstStyle/>
          <a:p>
            <a:r>
              <a:rPr lang="en-US" smtClean="0"/>
              <a:t>Basic Configuration for the Employee SSID</a:t>
            </a:r>
            <a:endParaRPr lang="en-US" altLang="zh-CN" dirty="0"/>
          </a:p>
        </p:txBody>
      </p:sp>
      <p:sp>
        <p:nvSpPr>
          <p:cNvPr id="5" name="TextBox 179"/>
          <p:cNvSpPr txBox="1"/>
          <p:nvPr/>
        </p:nvSpPr>
        <p:spPr>
          <a:xfrm>
            <a:off x="8048625" y="3822347"/>
            <a:ext cx="3371850" cy="257364"/>
          </a:xfrm>
          <a:prstGeom prst="roundRect">
            <a:avLst>
              <a:gd name="adj" fmla="val 12806"/>
            </a:avLst>
          </a:prstGeom>
          <a:solidFill>
            <a:srgbClr val="E28189"/>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400" dirty="0" smtClean="0">
                <a:latin typeface="Huawei Sans" panose="020C0503030203020204" pitchFamily="34" charset="0"/>
              </a:rPr>
              <a:t>SSIDs and user VLANs are different.</a:t>
            </a:r>
            <a:endParaRPr lang="en-US" altLang="zh-CN" sz="1400" dirty="0">
              <a:latin typeface="Huawei Sans" panose="020C0503030203020204" pitchFamily="34" charset="0"/>
            </a:endParaRPr>
          </a:p>
        </p:txBody>
      </p:sp>
      <p:sp>
        <p:nvSpPr>
          <p:cNvPr id="11" name="圆角矩形 10"/>
          <p:cNvSpPr/>
          <p:nvPr/>
        </p:nvSpPr>
        <p:spPr>
          <a:xfrm>
            <a:off x="1418182" y="2660448"/>
            <a:ext cx="1850229" cy="1476268"/>
          </a:xfrm>
          <a:prstGeom prst="roundRect">
            <a:avLst>
              <a:gd name="adj" fmla="val 3166"/>
            </a:avLst>
          </a:prstGeom>
          <a:solidFill>
            <a:sysClr val="window" lastClr="FFFFFF">
              <a:lumMod val="95000"/>
            </a:sysClr>
          </a:solidFill>
          <a:ln w="12700" cap="flat" cmpd="sng" algn="ctr">
            <a:noFill/>
            <a:prstDash val="solid"/>
            <a:miter lim="800000"/>
          </a:ln>
          <a:effectLst/>
        </p:spPr>
        <p:txBody>
          <a:bodyPr rtlCol="0" anchor="ctr"/>
          <a:lstStyle/>
          <a:p>
            <a:pPr algn="ctr" defTabSz="914034" fontAlgn="ctr">
              <a:defRPr/>
            </a:pPr>
            <a:endParaRPr lang="en-US" altLang="zh-CN" sz="1799"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文本框 11"/>
          <p:cNvSpPr txBox="1"/>
          <p:nvPr/>
        </p:nvSpPr>
        <p:spPr>
          <a:xfrm>
            <a:off x="2566179" y="3698957"/>
            <a:ext cx="532391" cy="307777"/>
          </a:xfrm>
          <a:prstGeom prst="rect">
            <a:avLst/>
          </a:prstGeom>
          <a:noFill/>
        </p:spPr>
        <p:txBody>
          <a:bodyPr wrap="square" rtlCol="0">
            <a:spAutoFit/>
          </a:bodyPr>
          <a:lstStyle/>
          <a:p>
            <a:pPr algn="ctr" defTabSz="914034" fontAlgn="ctr"/>
            <a:r>
              <a:rPr lang="en-US" sz="1400" b="1" dirty="0" smtClean="0">
                <a:solidFill>
                  <a:prstClr val="black"/>
                </a:solidFill>
                <a:latin typeface="Huawei Sans" panose="020C0503030203020204" pitchFamily="34" charset="0"/>
              </a:rPr>
              <a:t>AP2</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 name="图片 105" descr="AP.png"/>
          <p:cNvPicPr>
            <a:picLocks/>
          </p:cNvPicPr>
          <p:nvPr/>
        </p:nvPicPr>
        <p:blipFill>
          <a:blip r:embed="rId4" cstate="print"/>
          <a:stretch>
            <a:fillRect/>
          </a:stretch>
        </p:blipFill>
        <p:spPr>
          <a:xfrm>
            <a:off x="2097249" y="3674197"/>
            <a:ext cx="492096" cy="402622"/>
          </a:xfrm>
          <a:prstGeom prst="rect">
            <a:avLst/>
          </a:prstGeom>
        </p:spPr>
      </p:pic>
      <p:pic>
        <p:nvPicPr>
          <p:cNvPr id="14" name="Picture 2" descr="G:\做的项目\公共\扁平图标切换\更新2015_01_21\oss扁平图标库2015_01_21更新-04.png"/>
          <p:cNvPicPr>
            <a:picLocks noChangeArrowheads="1"/>
          </p:cNvPicPr>
          <p:nvPr/>
        </p:nvPicPr>
        <p:blipFill>
          <a:blip r:embed="rId5" cstate="print">
            <a:duotone>
              <a:schemeClr val="accent3">
                <a:shade val="45000"/>
                <a:satMod val="135000"/>
              </a:schemeClr>
              <a:prstClr val="white"/>
            </a:duotone>
          </a:blip>
          <a:stretch>
            <a:fillRect/>
          </a:stretch>
        </p:blipFill>
        <p:spPr bwMode="auto">
          <a:xfrm>
            <a:off x="2097249" y="2619633"/>
            <a:ext cx="492096" cy="402622"/>
          </a:xfrm>
          <a:prstGeom prst="rect">
            <a:avLst/>
          </a:prstGeom>
          <a:noFill/>
        </p:spPr>
      </p:pic>
      <p:cxnSp>
        <p:nvCxnSpPr>
          <p:cNvPr id="15" name="Straight Connector 167"/>
          <p:cNvCxnSpPr>
            <a:stCxn id="14" idx="2"/>
            <a:endCxn id="13" idx="0"/>
          </p:cNvCxnSpPr>
          <p:nvPr/>
        </p:nvCxnSpPr>
        <p:spPr>
          <a:xfrm>
            <a:off x="2343297" y="3022255"/>
            <a:ext cx="0" cy="651942"/>
          </a:xfrm>
          <a:prstGeom prst="line">
            <a:avLst/>
          </a:prstGeom>
          <a:noFill/>
          <a:ln w="19050" cap="flat" cmpd="sng" algn="ctr">
            <a:solidFill>
              <a:sysClr val="windowText" lastClr="000000"/>
            </a:solidFill>
            <a:prstDash val="solid"/>
            <a:miter lim="800000"/>
          </a:ln>
          <a:effectLst/>
        </p:spPr>
      </p:cxnSp>
      <p:pic>
        <p:nvPicPr>
          <p:cNvPr id="16" name="图片 15" descr="wifi信号蓝.png"/>
          <p:cNvPicPr>
            <a:picLocks/>
          </p:cNvPicPr>
          <p:nvPr/>
        </p:nvPicPr>
        <p:blipFill>
          <a:blip r:embed="rId6" cstate="print"/>
          <a:stretch>
            <a:fillRect/>
          </a:stretch>
        </p:blipFill>
        <p:spPr>
          <a:xfrm rot="10800000">
            <a:off x="2074441" y="4136716"/>
            <a:ext cx="491738" cy="307052"/>
          </a:xfrm>
          <a:prstGeom prst="rect">
            <a:avLst/>
          </a:prstGeom>
        </p:spPr>
      </p:pic>
      <p:cxnSp>
        <p:nvCxnSpPr>
          <p:cNvPr id="18" name="Straight Connector 167"/>
          <p:cNvCxnSpPr>
            <a:endCxn id="14" idx="0"/>
          </p:cNvCxnSpPr>
          <p:nvPr/>
        </p:nvCxnSpPr>
        <p:spPr>
          <a:xfrm>
            <a:off x="2343297" y="1784823"/>
            <a:ext cx="0" cy="834810"/>
          </a:xfrm>
          <a:prstGeom prst="line">
            <a:avLst/>
          </a:prstGeom>
          <a:noFill/>
          <a:ln w="19050" cap="flat" cmpd="sng" algn="ctr">
            <a:solidFill>
              <a:srgbClr val="D86060"/>
            </a:solidFill>
            <a:prstDash val="solid"/>
            <a:miter lim="800000"/>
          </a:ln>
          <a:effectLst/>
        </p:spPr>
      </p:cxnSp>
      <p:grpSp>
        <p:nvGrpSpPr>
          <p:cNvPr id="19" name="组合 18"/>
          <p:cNvGrpSpPr/>
          <p:nvPr/>
        </p:nvGrpSpPr>
        <p:grpSpPr>
          <a:xfrm>
            <a:off x="1512986" y="1231034"/>
            <a:ext cx="1614634" cy="844016"/>
            <a:chOff x="1588013" y="1514099"/>
            <a:chExt cx="1614634" cy="844016"/>
          </a:xfrm>
        </p:grpSpPr>
        <p:sp>
          <p:nvSpPr>
            <p:cNvPr id="20" name="Freeform 159"/>
            <p:cNvSpPr/>
            <p:nvPr/>
          </p:nvSpPr>
          <p:spPr>
            <a:xfrm flipH="1">
              <a:off x="1588013" y="1514099"/>
              <a:ext cx="1614634" cy="8440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ndParaRPr>
            </a:p>
          </p:txBody>
        </p:sp>
        <p:pic>
          <p:nvPicPr>
            <p:cNvPr id="21" name="图片 2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702462" y="1936107"/>
              <a:ext cx="1319263" cy="243307"/>
            </a:xfrm>
            <a:prstGeom prst="rect">
              <a:avLst/>
            </a:prstGeom>
          </p:spPr>
        </p:pic>
      </p:grpSp>
      <p:sp>
        <p:nvSpPr>
          <p:cNvPr id="26" name="圆角矩形 25"/>
          <p:cNvSpPr/>
          <p:nvPr/>
        </p:nvSpPr>
        <p:spPr>
          <a:xfrm>
            <a:off x="1215039" y="4503927"/>
            <a:ext cx="2376000" cy="1437035"/>
          </a:xfrm>
          <a:prstGeom prst="roundRect">
            <a:avLst>
              <a:gd name="adj" fmla="val 2222"/>
            </a:avLst>
          </a:prstGeom>
          <a:solidFill>
            <a:srgbClr val="F4FBFE"/>
          </a:solidFill>
          <a:ln w="19050" cap="flat" cmpd="sng" algn="ctr">
            <a:solidFill>
              <a:srgbClr val="99DFF9"/>
            </a:solidFill>
            <a:prstDash val="solid"/>
            <a:miter lim="800000"/>
          </a:ln>
          <a:effectLst/>
        </p:spPr>
        <p:txBody>
          <a:bodyPr rtlCol="0" anchor="ctr"/>
          <a:lstStyle/>
          <a:p>
            <a:pPr algn="ctr" defTabSz="914400" fontAlgn="ctr"/>
            <a:endParaRPr lang="en-US" altLang="zh-CN" kern="0" dirty="0">
              <a:solidFill>
                <a:prstClr val="white"/>
              </a:solidFill>
              <a:latin typeface="Huawei Sans" panose="020C0503030203020204" pitchFamily="34" charset="0"/>
            </a:endParaRPr>
          </a:p>
        </p:txBody>
      </p:sp>
      <p:pic>
        <p:nvPicPr>
          <p:cNvPr id="27" name="图片 26" descr="日志告警服务器-蓝.png"/>
          <p:cNvPicPr>
            <a:picLocks/>
          </p:cNvPicPr>
          <p:nvPr/>
        </p:nvPicPr>
        <p:blipFill>
          <a:blip r:embed="rId8" cstate="print"/>
          <a:stretch>
            <a:fillRect/>
          </a:stretch>
        </p:blipFill>
        <p:spPr>
          <a:xfrm>
            <a:off x="2979857" y="5454309"/>
            <a:ext cx="491738" cy="307052"/>
          </a:xfrm>
          <a:prstGeom prst="rect">
            <a:avLst/>
          </a:prstGeom>
        </p:spPr>
      </p:pic>
      <p:pic>
        <p:nvPicPr>
          <p:cNvPr id="28" name="图片 27" descr="日志告警服务器-蓝.png"/>
          <p:cNvPicPr>
            <a:picLocks/>
          </p:cNvPicPr>
          <p:nvPr/>
        </p:nvPicPr>
        <p:blipFill>
          <a:blip r:embed="rId8" cstate="print"/>
          <a:stretch>
            <a:fillRect/>
          </a:stretch>
        </p:blipFill>
        <p:spPr>
          <a:xfrm>
            <a:off x="2270499" y="5454309"/>
            <a:ext cx="491738" cy="307052"/>
          </a:xfrm>
          <a:prstGeom prst="rect">
            <a:avLst/>
          </a:prstGeom>
        </p:spPr>
      </p:pic>
      <p:pic>
        <p:nvPicPr>
          <p:cNvPr id="29" name="图片 28" descr="SAN网络-蓝.png"/>
          <p:cNvPicPr>
            <a:picLocks noChangeAspect="1"/>
          </p:cNvPicPr>
          <p:nvPr/>
        </p:nvPicPr>
        <p:blipFill>
          <a:blip r:embed="rId9" cstate="print"/>
          <a:stretch>
            <a:fillRect/>
          </a:stretch>
        </p:blipFill>
        <p:spPr>
          <a:xfrm>
            <a:off x="1788912" y="5328903"/>
            <a:ext cx="263967" cy="432458"/>
          </a:xfrm>
          <a:prstGeom prst="rect">
            <a:avLst/>
          </a:prstGeom>
        </p:spPr>
      </p:pic>
      <p:sp>
        <p:nvSpPr>
          <p:cNvPr id="30" name="文本框 29"/>
          <p:cNvSpPr txBox="1"/>
          <p:nvPr/>
        </p:nvSpPr>
        <p:spPr>
          <a:xfrm>
            <a:off x="1215039" y="4512718"/>
            <a:ext cx="2376000" cy="652486"/>
          </a:xfrm>
          <a:prstGeom prst="rect">
            <a:avLst/>
          </a:prstGeom>
          <a:noFill/>
        </p:spPr>
        <p:txBody>
          <a:bodyPr wrap="square" rtlCol="0">
            <a:spAutoFit/>
          </a:bodyPr>
          <a:lstStyle/>
          <a:p>
            <a:pPr algn="ctr" defTabSz="914034" fontAlgn="ctr">
              <a:lnSpc>
                <a:spcPct val="130000"/>
              </a:lnSpc>
            </a:pPr>
            <a:r>
              <a:rPr lang="en-US" sz="1400" dirty="0" smtClean="0">
                <a:solidFill>
                  <a:prstClr val="black"/>
                </a:solidFill>
                <a:latin typeface="Huawei Sans" panose="020C0503030203020204" pitchFamily="34" charset="0"/>
              </a:rPr>
              <a:t>SSID: Employee</a:t>
            </a:r>
          </a:p>
          <a:p>
            <a:pPr algn="ctr" defTabSz="914034" fontAlgn="ctr">
              <a:lnSpc>
                <a:spcPct val="130000"/>
              </a:lnSpc>
            </a:pPr>
            <a:r>
              <a:rPr lang="en-US" sz="1400" dirty="0" smtClean="0">
                <a:solidFill>
                  <a:prstClr val="black"/>
                </a:solidFill>
                <a:latin typeface="Huawei Sans" panose="020C0503030203020204" pitchFamily="34" charset="0"/>
              </a:rPr>
              <a:t>802.1X authentication</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五边形 24"/>
          <p:cNvSpPr/>
          <p:nvPr/>
        </p:nvSpPr>
        <p:spPr bwMode="gray">
          <a:xfrm>
            <a:off x="6603224" y="58049"/>
            <a:ext cx="847321" cy="335812"/>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Site Creation</a:t>
            </a:r>
          </a:p>
        </p:txBody>
      </p:sp>
      <p:sp>
        <p:nvSpPr>
          <p:cNvPr id="31" name="燕尾形 30"/>
          <p:cNvSpPr/>
          <p:nvPr/>
        </p:nvSpPr>
        <p:spPr bwMode="gray">
          <a:xfrm>
            <a:off x="7305960" y="58049"/>
            <a:ext cx="1286133"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Device Onboarding</a:t>
            </a:r>
          </a:p>
        </p:txBody>
      </p:sp>
      <p:sp>
        <p:nvSpPr>
          <p:cNvPr id="32" name="燕尾形 31"/>
          <p:cNvSpPr/>
          <p:nvPr/>
        </p:nvSpPr>
        <p:spPr bwMode="gray">
          <a:xfrm>
            <a:off x="8447508" y="58049"/>
            <a:ext cx="1409279"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AR2 Service Configuration</a:t>
            </a:r>
          </a:p>
        </p:txBody>
      </p:sp>
      <p:sp>
        <p:nvSpPr>
          <p:cNvPr id="33" name="燕尾形 32"/>
          <p:cNvSpPr/>
          <p:nvPr/>
        </p:nvSpPr>
        <p:spPr bwMode="gray">
          <a:xfrm>
            <a:off x="9712202" y="58049"/>
            <a:ext cx="1409282" cy="335812"/>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AP2 Service Configuration</a:t>
            </a:r>
          </a:p>
        </p:txBody>
      </p:sp>
      <p:sp>
        <p:nvSpPr>
          <p:cNvPr id="40" name="燕尾形 39"/>
          <p:cNvSpPr/>
          <p:nvPr/>
        </p:nvSpPr>
        <p:spPr bwMode="gray">
          <a:xfrm>
            <a:off x="10976897" y="58049"/>
            <a:ext cx="723695"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O&amp;M</a:t>
            </a:r>
          </a:p>
        </p:txBody>
      </p:sp>
    </p:spTree>
    <p:extLst>
      <p:ext uri="{BB962C8B-B14F-4D97-AF65-F5344CB8AC3E}">
        <p14:creationId xmlns:p14="http://schemas.microsoft.com/office/powerpoint/2010/main" val="301991224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图片 43"/>
          <p:cNvPicPr>
            <a:picLocks/>
          </p:cNvPicPr>
          <p:nvPr/>
        </p:nvPicPr>
        <p:blipFill>
          <a:blip r:embed="rId3"/>
          <a:stretch>
            <a:fillRect/>
          </a:stretch>
        </p:blipFill>
        <p:spPr>
          <a:xfrm>
            <a:off x="4089119" y="2204959"/>
            <a:ext cx="6564421" cy="2703454"/>
          </a:xfrm>
          <a:prstGeom prst="rect">
            <a:avLst/>
          </a:prstGeom>
          <a:ln>
            <a:solidFill>
              <a:schemeClr val="bg1">
                <a:lumMod val="85000"/>
              </a:schemeClr>
            </a:solidFill>
          </a:ln>
        </p:spPr>
      </p:pic>
      <p:sp>
        <p:nvSpPr>
          <p:cNvPr id="2" name="标题 1"/>
          <p:cNvSpPr>
            <a:spLocks noGrp="1"/>
          </p:cNvSpPr>
          <p:nvPr>
            <p:ph type="title"/>
          </p:nvPr>
        </p:nvSpPr>
        <p:spPr/>
        <p:txBody>
          <a:bodyPr/>
          <a:lstStyle/>
          <a:p>
            <a:r>
              <a:rPr lang="en-US" smtClean="0"/>
              <a:t>Security Authentication Configuration for the Employee SSID</a:t>
            </a:r>
            <a:endParaRPr lang="en-US" altLang="zh-CN" dirty="0"/>
          </a:p>
        </p:txBody>
      </p:sp>
      <p:sp>
        <p:nvSpPr>
          <p:cNvPr id="27" name="圆角矩形 26"/>
          <p:cNvSpPr/>
          <p:nvPr/>
        </p:nvSpPr>
        <p:spPr>
          <a:xfrm>
            <a:off x="1418182" y="2660448"/>
            <a:ext cx="1850229" cy="1476268"/>
          </a:xfrm>
          <a:prstGeom prst="roundRect">
            <a:avLst>
              <a:gd name="adj" fmla="val 3166"/>
            </a:avLst>
          </a:prstGeom>
          <a:solidFill>
            <a:sysClr val="window" lastClr="FFFFFF">
              <a:lumMod val="95000"/>
            </a:sysClr>
          </a:solidFill>
          <a:ln w="12700" cap="flat" cmpd="sng" algn="ctr">
            <a:noFill/>
            <a:prstDash val="solid"/>
            <a:miter lim="800000"/>
          </a:ln>
          <a:effectLst/>
        </p:spPr>
        <p:txBody>
          <a:bodyPr rtlCol="0" anchor="ctr"/>
          <a:lstStyle/>
          <a:p>
            <a:pPr algn="ctr" defTabSz="914034" fontAlgn="ctr">
              <a:defRPr/>
            </a:pPr>
            <a:endParaRPr lang="en-US" altLang="zh-CN" sz="1799"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p:cNvSpPr txBox="1"/>
          <p:nvPr/>
        </p:nvSpPr>
        <p:spPr>
          <a:xfrm>
            <a:off x="2566179" y="3698957"/>
            <a:ext cx="532391" cy="307777"/>
          </a:xfrm>
          <a:prstGeom prst="rect">
            <a:avLst/>
          </a:prstGeom>
          <a:noFill/>
        </p:spPr>
        <p:txBody>
          <a:bodyPr wrap="square" rtlCol="0">
            <a:spAutoFit/>
          </a:bodyPr>
          <a:lstStyle/>
          <a:p>
            <a:pPr algn="ctr" defTabSz="914034" fontAlgn="ctr"/>
            <a:r>
              <a:rPr lang="en-US" sz="1400" b="1" dirty="0" smtClean="0">
                <a:solidFill>
                  <a:prstClr val="black"/>
                </a:solidFill>
                <a:latin typeface="Huawei Sans" panose="020C0503030203020204" pitchFamily="34" charset="0"/>
              </a:rPr>
              <a:t>AP2</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9" name="图片 105" descr="AP.png"/>
          <p:cNvPicPr>
            <a:picLocks/>
          </p:cNvPicPr>
          <p:nvPr/>
        </p:nvPicPr>
        <p:blipFill>
          <a:blip r:embed="rId4" cstate="print"/>
          <a:stretch>
            <a:fillRect/>
          </a:stretch>
        </p:blipFill>
        <p:spPr>
          <a:xfrm>
            <a:off x="2097249" y="3674197"/>
            <a:ext cx="492096" cy="402622"/>
          </a:xfrm>
          <a:prstGeom prst="rect">
            <a:avLst/>
          </a:prstGeom>
        </p:spPr>
      </p:pic>
      <p:pic>
        <p:nvPicPr>
          <p:cNvPr id="30" name="Picture 2" descr="G:\做的项目\公共\扁平图标切换\更新2015_01_21\oss扁平图标库2015_01_21更新-04.png"/>
          <p:cNvPicPr>
            <a:picLocks noChangeArrowheads="1"/>
          </p:cNvPicPr>
          <p:nvPr/>
        </p:nvPicPr>
        <p:blipFill>
          <a:blip r:embed="rId5" cstate="print">
            <a:duotone>
              <a:schemeClr val="accent3">
                <a:shade val="45000"/>
                <a:satMod val="135000"/>
              </a:schemeClr>
              <a:prstClr val="white"/>
            </a:duotone>
          </a:blip>
          <a:stretch>
            <a:fillRect/>
          </a:stretch>
        </p:blipFill>
        <p:spPr bwMode="auto">
          <a:xfrm>
            <a:off x="2097249" y="2619633"/>
            <a:ext cx="492096" cy="402622"/>
          </a:xfrm>
          <a:prstGeom prst="rect">
            <a:avLst/>
          </a:prstGeom>
          <a:noFill/>
        </p:spPr>
      </p:pic>
      <p:cxnSp>
        <p:nvCxnSpPr>
          <p:cNvPr id="31" name="Straight Connector 167"/>
          <p:cNvCxnSpPr>
            <a:stCxn id="30" idx="2"/>
            <a:endCxn id="29" idx="0"/>
          </p:cNvCxnSpPr>
          <p:nvPr/>
        </p:nvCxnSpPr>
        <p:spPr>
          <a:xfrm>
            <a:off x="2343297" y="3022255"/>
            <a:ext cx="0" cy="651942"/>
          </a:xfrm>
          <a:prstGeom prst="line">
            <a:avLst/>
          </a:prstGeom>
          <a:noFill/>
          <a:ln w="19050" cap="flat" cmpd="sng" algn="ctr">
            <a:solidFill>
              <a:sysClr val="windowText" lastClr="000000"/>
            </a:solidFill>
            <a:prstDash val="solid"/>
            <a:miter lim="800000"/>
          </a:ln>
          <a:effectLst/>
        </p:spPr>
      </p:cxnSp>
      <p:pic>
        <p:nvPicPr>
          <p:cNvPr id="32" name="图片 31" descr="wifi信号蓝.png"/>
          <p:cNvPicPr>
            <a:picLocks/>
          </p:cNvPicPr>
          <p:nvPr/>
        </p:nvPicPr>
        <p:blipFill>
          <a:blip r:embed="rId6" cstate="print"/>
          <a:stretch>
            <a:fillRect/>
          </a:stretch>
        </p:blipFill>
        <p:spPr>
          <a:xfrm rot="10800000">
            <a:off x="2074441" y="4136716"/>
            <a:ext cx="491738" cy="307052"/>
          </a:xfrm>
          <a:prstGeom prst="rect">
            <a:avLst/>
          </a:prstGeom>
        </p:spPr>
      </p:pic>
      <p:cxnSp>
        <p:nvCxnSpPr>
          <p:cNvPr id="33" name="Straight Connector 167"/>
          <p:cNvCxnSpPr>
            <a:endCxn id="30" idx="0"/>
          </p:cNvCxnSpPr>
          <p:nvPr/>
        </p:nvCxnSpPr>
        <p:spPr>
          <a:xfrm>
            <a:off x="2343297" y="1784823"/>
            <a:ext cx="0" cy="834810"/>
          </a:xfrm>
          <a:prstGeom prst="line">
            <a:avLst/>
          </a:prstGeom>
          <a:noFill/>
          <a:ln w="19050" cap="flat" cmpd="sng" algn="ctr">
            <a:solidFill>
              <a:srgbClr val="D86060"/>
            </a:solidFill>
            <a:prstDash val="solid"/>
            <a:miter lim="800000"/>
          </a:ln>
          <a:effectLst/>
        </p:spPr>
      </p:cxnSp>
      <p:grpSp>
        <p:nvGrpSpPr>
          <p:cNvPr id="34" name="组合 33"/>
          <p:cNvGrpSpPr/>
          <p:nvPr/>
        </p:nvGrpSpPr>
        <p:grpSpPr>
          <a:xfrm>
            <a:off x="1512986" y="1231034"/>
            <a:ext cx="1614634" cy="844016"/>
            <a:chOff x="1588013" y="1514099"/>
            <a:chExt cx="1614634" cy="844016"/>
          </a:xfrm>
        </p:grpSpPr>
        <p:sp>
          <p:nvSpPr>
            <p:cNvPr id="35" name="Freeform 159"/>
            <p:cNvSpPr/>
            <p:nvPr/>
          </p:nvSpPr>
          <p:spPr>
            <a:xfrm flipH="1">
              <a:off x="1588013" y="1514099"/>
              <a:ext cx="1614634" cy="8440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ndParaRPr>
            </a:p>
          </p:txBody>
        </p:sp>
        <p:pic>
          <p:nvPicPr>
            <p:cNvPr id="36" name="图片 3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702462" y="1936107"/>
              <a:ext cx="1319263" cy="243307"/>
            </a:xfrm>
            <a:prstGeom prst="rect">
              <a:avLst/>
            </a:prstGeom>
          </p:spPr>
        </p:pic>
      </p:grpSp>
      <p:sp>
        <p:nvSpPr>
          <p:cNvPr id="37" name="圆角矩形 36"/>
          <p:cNvSpPr/>
          <p:nvPr/>
        </p:nvSpPr>
        <p:spPr>
          <a:xfrm>
            <a:off x="1215039" y="4503927"/>
            <a:ext cx="2376000" cy="1437035"/>
          </a:xfrm>
          <a:prstGeom prst="roundRect">
            <a:avLst>
              <a:gd name="adj" fmla="val 2222"/>
            </a:avLst>
          </a:prstGeom>
          <a:solidFill>
            <a:srgbClr val="F4FBFE"/>
          </a:solidFill>
          <a:ln w="19050" cap="flat" cmpd="sng" algn="ctr">
            <a:solidFill>
              <a:srgbClr val="99DFF9"/>
            </a:solidFill>
            <a:prstDash val="solid"/>
            <a:miter lim="800000"/>
          </a:ln>
          <a:effectLst/>
        </p:spPr>
        <p:txBody>
          <a:bodyPr rtlCol="0" anchor="ctr"/>
          <a:lstStyle/>
          <a:p>
            <a:pPr algn="ctr" defTabSz="914400" fontAlgn="ctr"/>
            <a:endParaRPr lang="en-US" altLang="zh-CN" kern="0" dirty="0">
              <a:solidFill>
                <a:prstClr val="white"/>
              </a:solidFill>
              <a:latin typeface="Huawei Sans" panose="020C0503030203020204" pitchFamily="34" charset="0"/>
            </a:endParaRPr>
          </a:p>
        </p:txBody>
      </p:sp>
      <p:pic>
        <p:nvPicPr>
          <p:cNvPr id="38" name="图片 37" descr="日志告警服务器-蓝.png"/>
          <p:cNvPicPr>
            <a:picLocks/>
          </p:cNvPicPr>
          <p:nvPr/>
        </p:nvPicPr>
        <p:blipFill>
          <a:blip r:embed="rId8" cstate="print"/>
          <a:stretch>
            <a:fillRect/>
          </a:stretch>
        </p:blipFill>
        <p:spPr>
          <a:xfrm>
            <a:off x="2979857" y="5454309"/>
            <a:ext cx="491738" cy="307052"/>
          </a:xfrm>
          <a:prstGeom prst="rect">
            <a:avLst/>
          </a:prstGeom>
        </p:spPr>
      </p:pic>
      <p:pic>
        <p:nvPicPr>
          <p:cNvPr id="39" name="图片 38" descr="日志告警服务器-蓝.png"/>
          <p:cNvPicPr>
            <a:picLocks/>
          </p:cNvPicPr>
          <p:nvPr/>
        </p:nvPicPr>
        <p:blipFill>
          <a:blip r:embed="rId8" cstate="print"/>
          <a:stretch>
            <a:fillRect/>
          </a:stretch>
        </p:blipFill>
        <p:spPr>
          <a:xfrm>
            <a:off x="2270499" y="5454309"/>
            <a:ext cx="491738" cy="307052"/>
          </a:xfrm>
          <a:prstGeom prst="rect">
            <a:avLst/>
          </a:prstGeom>
        </p:spPr>
      </p:pic>
      <p:pic>
        <p:nvPicPr>
          <p:cNvPr id="40" name="图片 39" descr="SAN网络-蓝.png"/>
          <p:cNvPicPr>
            <a:picLocks noChangeAspect="1"/>
          </p:cNvPicPr>
          <p:nvPr/>
        </p:nvPicPr>
        <p:blipFill>
          <a:blip r:embed="rId9" cstate="print"/>
          <a:stretch>
            <a:fillRect/>
          </a:stretch>
        </p:blipFill>
        <p:spPr>
          <a:xfrm>
            <a:off x="1788912" y="5328903"/>
            <a:ext cx="263967" cy="432458"/>
          </a:xfrm>
          <a:prstGeom prst="rect">
            <a:avLst/>
          </a:prstGeom>
        </p:spPr>
      </p:pic>
      <p:sp>
        <p:nvSpPr>
          <p:cNvPr id="41" name="文本框 40"/>
          <p:cNvSpPr txBox="1"/>
          <p:nvPr/>
        </p:nvSpPr>
        <p:spPr>
          <a:xfrm>
            <a:off x="1215039" y="4512718"/>
            <a:ext cx="2376000" cy="652486"/>
          </a:xfrm>
          <a:prstGeom prst="rect">
            <a:avLst/>
          </a:prstGeom>
          <a:noFill/>
        </p:spPr>
        <p:txBody>
          <a:bodyPr wrap="square" rtlCol="0">
            <a:spAutoFit/>
          </a:bodyPr>
          <a:lstStyle/>
          <a:p>
            <a:pPr algn="ctr" defTabSz="914034" fontAlgn="ctr">
              <a:lnSpc>
                <a:spcPct val="130000"/>
              </a:lnSpc>
            </a:pPr>
            <a:r>
              <a:rPr lang="en-US" sz="1400" dirty="0" smtClean="0">
                <a:solidFill>
                  <a:prstClr val="black"/>
                </a:solidFill>
                <a:latin typeface="Huawei Sans" panose="020C0503030203020204" pitchFamily="34" charset="0"/>
              </a:rPr>
              <a:t>SSID: Employee</a:t>
            </a:r>
          </a:p>
          <a:p>
            <a:pPr algn="ctr" defTabSz="914034" fontAlgn="ctr">
              <a:lnSpc>
                <a:spcPct val="130000"/>
              </a:lnSpc>
            </a:pPr>
            <a:r>
              <a:rPr lang="en-US" sz="1400" dirty="0" smtClean="0">
                <a:solidFill>
                  <a:prstClr val="black"/>
                </a:solidFill>
                <a:latin typeface="Huawei Sans" panose="020C0503030203020204" pitchFamily="34" charset="0"/>
              </a:rPr>
              <a:t>802.1X authentication</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TextBox 179"/>
          <p:cNvSpPr txBox="1"/>
          <p:nvPr/>
        </p:nvSpPr>
        <p:spPr>
          <a:xfrm>
            <a:off x="8553050" y="2881762"/>
            <a:ext cx="2342034" cy="1124972"/>
          </a:xfrm>
          <a:prstGeom prst="roundRect">
            <a:avLst>
              <a:gd name="adj" fmla="val 12806"/>
            </a:avLst>
          </a:prstGeom>
          <a:solidFill>
            <a:srgbClr val="E28189"/>
          </a:solidFill>
          <a:ln>
            <a:noFill/>
          </a:ln>
        </p:spPr>
        <p:txBody>
          <a:bodyPr wrap="square" lIns="36000" tIns="36000" rIns="36000" bIns="3600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400" dirty="0" smtClean="0">
                <a:latin typeface="Huawei Sans" panose="020C0503030203020204" pitchFamily="34" charset="0"/>
              </a:rPr>
              <a:t>Configure security authentication (802.1X authentication) and use </a:t>
            </a:r>
            <a:r>
              <a:rPr lang="en-US" sz="1400" dirty="0" err="1" smtClean="0">
                <a:latin typeface="Huawei Sans" panose="020C0503030203020204" pitchFamily="34" charset="0"/>
              </a:rPr>
              <a:t>iMaster</a:t>
            </a:r>
            <a:r>
              <a:rPr lang="en-US" sz="1400" dirty="0" smtClean="0">
                <a:latin typeface="Huawei Sans" panose="020C0503030203020204" pitchFamily="34" charset="0"/>
              </a:rPr>
              <a:t> NCE-Campus as the RADIUS server.</a:t>
            </a:r>
            <a:endParaRPr lang="en-US" altLang="zh-CN" sz="1400" dirty="0">
              <a:latin typeface="Huawei Sans" panose="020C0503030203020204" pitchFamily="34" charset="0"/>
            </a:endParaRPr>
          </a:p>
        </p:txBody>
      </p:sp>
      <p:sp>
        <p:nvSpPr>
          <p:cNvPr id="25" name="五边形 24"/>
          <p:cNvSpPr/>
          <p:nvPr/>
        </p:nvSpPr>
        <p:spPr bwMode="gray">
          <a:xfrm>
            <a:off x="6603224" y="58049"/>
            <a:ext cx="847321" cy="335812"/>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Site Creation</a:t>
            </a:r>
          </a:p>
        </p:txBody>
      </p:sp>
      <p:sp>
        <p:nvSpPr>
          <p:cNvPr id="26" name="燕尾形 25"/>
          <p:cNvSpPr/>
          <p:nvPr/>
        </p:nvSpPr>
        <p:spPr bwMode="gray">
          <a:xfrm>
            <a:off x="7305960" y="58049"/>
            <a:ext cx="1286133"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Device Onboarding</a:t>
            </a:r>
          </a:p>
        </p:txBody>
      </p:sp>
      <p:sp>
        <p:nvSpPr>
          <p:cNvPr id="42" name="燕尾形 41"/>
          <p:cNvSpPr/>
          <p:nvPr/>
        </p:nvSpPr>
        <p:spPr bwMode="gray">
          <a:xfrm>
            <a:off x="8447508" y="58049"/>
            <a:ext cx="1409279"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AR2 Service Configuration</a:t>
            </a:r>
          </a:p>
        </p:txBody>
      </p:sp>
      <p:sp>
        <p:nvSpPr>
          <p:cNvPr id="43" name="燕尾形 42"/>
          <p:cNvSpPr/>
          <p:nvPr/>
        </p:nvSpPr>
        <p:spPr bwMode="gray">
          <a:xfrm>
            <a:off x="9712202" y="58049"/>
            <a:ext cx="1409282" cy="335812"/>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AP2 Service Configuration</a:t>
            </a:r>
          </a:p>
        </p:txBody>
      </p:sp>
      <p:sp>
        <p:nvSpPr>
          <p:cNvPr id="50" name="燕尾形 49"/>
          <p:cNvSpPr/>
          <p:nvPr/>
        </p:nvSpPr>
        <p:spPr bwMode="gray">
          <a:xfrm>
            <a:off x="10976897" y="58049"/>
            <a:ext cx="723695"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O&amp;M</a:t>
            </a:r>
          </a:p>
        </p:txBody>
      </p:sp>
    </p:spTree>
    <p:extLst>
      <p:ext uri="{BB962C8B-B14F-4D97-AF65-F5344CB8AC3E}">
        <p14:creationId xmlns:p14="http://schemas.microsoft.com/office/powerpoint/2010/main" val="35112168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p:cNvPicPr>
            <a:picLocks/>
          </p:cNvPicPr>
          <p:nvPr/>
        </p:nvPicPr>
        <p:blipFill rotWithShape="1">
          <a:blip r:embed="rId3"/>
          <a:srcRect r="10487" b="13842"/>
          <a:stretch/>
        </p:blipFill>
        <p:spPr>
          <a:xfrm>
            <a:off x="4109228" y="2619633"/>
            <a:ext cx="7016424" cy="1899264"/>
          </a:xfrm>
          <a:prstGeom prst="rect">
            <a:avLst/>
          </a:prstGeom>
          <a:ln>
            <a:solidFill>
              <a:schemeClr val="bg1">
                <a:lumMod val="85000"/>
              </a:schemeClr>
            </a:solidFill>
          </a:ln>
        </p:spPr>
      </p:pic>
      <p:sp>
        <p:nvSpPr>
          <p:cNvPr id="2" name="标题 1"/>
          <p:cNvSpPr>
            <a:spLocks noGrp="1"/>
          </p:cNvSpPr>
          <p:nvPr>
            <p:ph type="title"/>
          </p:nvPr>
        </p:nvSpPr>
        <p:spPr/>
        <p:txBody>
          <a:bodyPr/>
          <a:lstStyle/>
          <a:p>
            <a:r>
              <a:rPr lang="en-US" smtClean="0"/>
              <a:t>Policy Control Configuration for the Employee SSID</a:t>
            </a:r>
            <a:endParaRPr lang="en-US" dirty="0"/>
          </a:p>
        </p:txBody>
      </p:sp>
      <p:sp>
        <p:nvSpPr>
          <p:cNvPr id="9" name="TextBox 179"/>
          <p:cNvSpPr txBox="1"/>
          <p:nvPr/>
        </p:nvSpPr>
        <p:spPr>
          <a:xfrm>
            <a:off x="7264513" y="3429000"/>
            <a:ext cx="3974987" cy="514800"/>
          </a:xfrm>
          <a:prstGeom prst="roundRect">
            <a:avLst>
              <a:gd name="adj" fmla="val 12806"/>
            </a:avLst>
          </a:prstGeom>
          <a:solidFill>
            <a:srgbClr val="E28189"/>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400" dirty="0" smtClean="0">
                <a:latin typeface="Huawei Sans" panose="020C0503030203020204" pitchFamily="34" charset="0"/>
              </a:rPr>
              <a:t>Configure policy control parameters, such as rate limiting.</a:t>
            </a:r>
            <a:endParaRPr lang="en-US" sz="1400" dirty="0">
              <a:latin typeface="Huawei Sans" panose="020C0503030203020204" pitchFamily="34" charset="0"/>
            </a:endParaRPr>
          </a:p>
        </p:txBody>
      </p:sp>
      <p:sp>
        <p:nvSpPr>
          <p:cNvPr id="10" name="圆角矩形 9"/>
          <p:cNvSpPr/>
          <p:nvPr/>
        </p:nvSpPr>
        <p:spPr>
          <a:xfrm>
            <a:off x="1418182" y="2660448"/>
            <a:ext cx="1850229" cy="1476268"/>
          </a:xfrm>
          <a:prstGeom prst="roundRect">
            <a:avLst>
              <a:gd name="adj" fmla="val 3166"/>
            </a:avLst>
          </a:prstGeom>
          <a:solidFill>
            <a:sysClr val="window" lastClr="FFFFFF">
              <a:lumMod val="95000"/>
            </a:sysClr>
          </a:solidFill>
          <a:ln w="12700" cap="flat" cmpd="sng" algn="ctr">
            <a:noFill/>
            <a:prstDash val="solid"/>
            <a:miter lim="800000"/>
          </a:ln>
          <a:effectLst/>
        </p:spPr>
        <p:txBody>
          <a:bodyPr rtlCol="0" anchor="ctr"/>
          <a:lstStyle/>
          <a:p>
            <a:pPr algn="ctr" defTabSz="914034" fontAlgn="ctr">
              <a:defRPr/>
            </a:pPr>
            <a:endParaRPr lang="en-US" altLang="zh-CN" sz="1799"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文本框 10"/>
          <p:cNvSpPr txBox="1"/>
          <p:nvPr/>
        </p:nvSpPr>
        <p:spPr>
          <a:xfrm>
            <a:off x="2566179" y="3698957"/>
            <a:ext cx="532391" cy="307777"/>
          </a:xfrm>
          <a:prstGeom prst="rect">
            <a:avLst/>
          </a:prstGeom>
          <a:noFill/>
        </p:spPr>
        <p:txBody>
          <a:bodyPr wrap="square" rtlCol="0">
            <a:spAutoFit/>
          </a:bodyPr>
          <a:lstStyle/>
          <a:p>
            <a:pPr algn="ctr" defTabSz="914034" fontAlgn="ctr"/>
            <a:r>
              <a:rPr lang="en-US" sz="1400" b="1" dirty="0" smtClean="0">
                <a:solidFill>
                  <a:prstClr val="black"/>
                </a:solidFill>
                <a:latin typeface="Huawei Sans" panose="020C0503030203020204" pitchFamily="34" charset="0"/>
              </a:rPr>
              <a:t>AP2</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 name="图片 105" descr="AP.png"/>
          <p:cNvPicPr>
            <a:picLocks/>
          </p:cNvPicPr>
          <p:nvPr/>
        </p:nvPicPr>
        <p:blipFill>
          <a:blip r:embed="rId4" cstate="print"/>
          <a:stretch>
            <a:fillRect/>
          </a:stretch>
        </p:blipFill>
        <p:spPr>
          <a:xfrm>
            <a:off x="2097249" y="3674197"/>
            <a:ext cx="492096" cy="402622"/>
          </a:xfrm>
          <a:prstGeom prst="rect">
            <a:avLst/>
          </a:prstGeom>
        </p:spPr>
      </p:pic>
      <p:pic>
        <p:nvPicPr>
          <p:cNvPr id="13" name="Picture 2" descr="G:\做的项目\公共\扁平图标切换\更新2015_01_21\oss扁平图标库2015_01_21更新-04.png"/>
          <p:cNvPicPr>
            <a:picLocks noChangeArrowheads="1"/>
          </p:cNvPicPr>
          <p:nvPr/>
        </p:nvPicPr>
        <p:blipFill>
          <a:blip r:embed="rId5" cstate="print">
            <a:duotone>
              <a:schemeClr val="accent3">
                <a:shade val="45000"/>
                <a:satMod val="135000"/>
              </a:schemeClr>
              <a:prstClr val="white"/>
            </a:duotone>
          </a:blip>
          <a:stretch>
            <a:fillRect/>
          </a:stretch>
        </p:blipFill>
        <p:spPr bwMode="auto">
          <a:xfrm>
            <a:off x="2097249" y="2619633"/>
            <a:ext cx="492096" cy="402622"/>
          </a:xfrm>
          <a:prstGeom prst="rect">
            <a:avLst/>
          </a:prstGeom>
          <a:noFill/>
        </p:spPr>
      </p:pic>
      <p:cxnSp>
        <p:nvCxnSpPr>
          <p:cNvPr id="14" name="Straight Connector 167"/>
          <p:cNvCxnSpPr>
            <a:stCxn id="13" idx="2"/>
            <a:endCxn id="12" idx="0"/>
          </p:cNvCxnSpPr>
          <p:nvPr/>
        </p:nvCxnSpPr>
        <p:spPr>
          <a:xfrm>
            <a:off x="2343297" y="3022255"/>
            <a:ext cx="0" cy="651942"/>
          </a:xfrm>
          <a:prstGeom prst="line">
            <a:avLst/>
          </a:prstGeom>
          <a:noFill/>
          <a:ln w="19050" cap="flat" cmpd="sng" algn="ctr">
            <a:solidFill>
              <a:sysClr val="windowText" lastClr="000000"/>
            </a:solidFill>
            <a:prstDash val="solid"/>
            <a:miter lim="800000"/>
          </a:ln>
          <a:effectLst/>
        </p:spPr>
      </p:cxnSp>
      <p:pic>
        <p:nvPicPr>
          <p:cNvPr id="15" name="图片 14" descr="wifi信号蓝.png"/>
          <p:cNvPicPr>
            <a:picLocks/>
          </p:cNvPicPr>
          <p:nvPr/>
        </p:nvPicPr>
        <p:blipFill>
          <a:blip r:embed="rId6" cstate="print"/>
          <a:stretch>
            <a:fillRect/>
          </a:stretch>
        </p:blipFill>
        <p:spPr>
          <a:xfrm rot="10800000">
            <a:off x="2074441" y="4136716"/>
            <a:ext cx="491738" cy="307052"/>
          </a:xfrm>
          <a:prstGeom prst="rect">
            <a:avLst/>
          </a:prstGeom>
        </p:spPr>
      </p:pic>
      <p:cxnSp>
        <p:nvCxnSpPr>
          <p:cNvPr id="16" name="Straight Connector 167"/>
          <p:cNvCxnSpPr>
            <a:endCxn id="13" idx="0"/>
          </p:cNvCxnSpPr>
          <p:nvPr/>
        </p:nvCxnSpPr>
        <p:spPr>
          <a:xfrm>
            <a:off x="2343297" y="1784823"/>
            <a:ext cx="0" cy="834810"/>
          </a:xfrm>
          <a:prstGeom prst="line">
            <a:avLst/>
          </a:prstGeom>
          <a:noFill/>
          <a:ln w="19050" cap="flat" cmpd="sng" algn="ctr">
            <a:solidFill>
              <a:srgbClr val="D86060"/>
            </a:solidFill>
            <a:prstDash val="solid"/>
            <a:miter lim="800000"/>
          </a:ln>
          <a:effectLst/>
        </p:spPr>
      </p:cxnSp>
      <p:grpSp>
        <p:nvGrpSpPr>
          <p:cNvPr id="17" name="组合 16"/>
          <p:cNvGrpSpPr/>
          <p:nvPr/>
        </p:nvGrpSpPr>
        <p:grpSpPr>
          <a:xfrm>
            <a:off x="1512986" y="1231034"/>
            <a:ext cx="1614634" cy="844016"/>
            <a:chOff x="1588013" y="1514099"/>
            <a:chExt cx="1614634" cy="844016"/>
          </a:xfrm>
        </p:grpSpPr>
        <p:sp>
          <p:nvSpPr>
            <p:cNvPr id="18" name="Freeform 159"/>
            <p:cNvSpPr/>
            <p:nvPr/>
          </p:nvSpPr>
          <p:spPr>
            <a:xfrm flipH="1">
              <a:off x="1588013" y="1514099"/>
              <a:ext cx="1614634" cy="8440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ndParaRPr>
            </a:p>
          </p:txBody>
        </p:sp>
        <p:pic>
          <p:nvPicPr>
            <p:cNvPr id="19" name="图片 1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702462" y="1936107"/>
              <a:ext cx="1319263" cy="243307"/>
            </a:xfrm>
            <a:prstGeom prst="rect">
              <a:avLst/>
            </a:prstGeom>
          </p:spPr>
        </p:pic>
      </p:grpSp>
      <p:sp>
        <p:nvSpPr>
          <p:cNvPr id="20" name="圆角矩形 19"/>
          <p:cNvSpPr/>
          <p:nvPr/>
        </p:nvSpPr>
        <p:spPr>
          <a:xfrm>
            <a:off x="1215039" y="4503927"/>
            <a:ext cx="2376000" cy="1437035"/>
          </a:xfrm>
          <a:prstGeom prst="roundRect">
            <a:avLst>
              <a:gd name="adj" fmla="val 2222"/>
            </a:avLst>
          </a:prstGeom>
          <a:solidFill>
            <a:srgbClr val="F4FBFE"/>
          </a:solidFill>
          <a:ln w="19050" cap="flat" cmpd="sng" algn="ctr">
            <a:solidFill>
              <a:srgbClr val="99DFF9"/>
            </a:solidFill>
            <a:prstDash val="solid"/>
            <a:miter lim="800000"/>
          </a:ln>
          <a:effectLst/>
        </p:spPr>
        <p:txBody>
          <a:bodyPr rtlCol="0" anchor="ctr"/>
          <a:lstStyle/>
          <a:p>
            <a:pPr algn="ctr" defTabSz="914400" fontAlgn="ctr"/>
            <a:endParaRPr lang="en-US" altLang="zh-CN" kern="0" dirty="0">
              <a:solidFill>
                <a:prstClr val="white"/>
              </a:solidFill>
              <a:latin typeface="Huawei Sans" panose="020C0503030203020204" pitchFamily="34" charset="0"/>
            </a:endParaRPr>
          </a:p>
        </p:txBody>
      </p:sp>
      <p:pic>
        <p:nvPicPr>
          <p:cNvPr id="21" name="图片 20" descr="日志告警服务器-蓝.png"/>
          <p:cNvPicPr>
            <a:picLocks/>
          </p:cNvPicPr>
          <p:nvPr/>
        </p:nvPicPr>
        <p:blipFill>
          <a:blip r:embed="rId8" cstate="print"/>
          <a:stretch>
            <a:fillRect/>
          </a:stretch>
        </p:blipFill>
        <p:spPr>
          <a:xfrm>
            <a:off x="2979857" y="5454309"/>
            <a:ext cx="491738" cy="307052"/>
          </a:xfrm>
          <a:prstGeom prst="rect">
            <a:avLst/>
          </a:prstGeom>
        </p:spPr>
      </p:pic>
      <p:pic>
        <p:nvPicPr>
          <p:cNvPr id="22" name="图片 21" descr="日志告警服务器-蓝.png"/>
          <p:cNvPicPr>
            <a:picLocks/>
          </p:cNvPicPr>
          <p:nvPr/>
        </p:nvPicPr>
        <p:blipFill>
          <a:blip r:embed="rId8" cstate="print"/>
          <a:stretch>
            <a:fillRect/>
          </a:stretch>
        </p:blipFill>
        <p:spPr>
          <a:xfrm>
            <a:off x="2270499" y="5454309"/>
            <a:ext cx="491738" cy="307052"/>
          </a:xfrm>
          <a:prstGeom prst="rect">
            <a:avLst/>
          </a:prstGeom>
        </p:spPr>
      </p:pic>
      <p:pic>
        <p:nvPicPr>
          <p:cNvPr id="23" name="图片 22" descr="SAN网络-蓝.png"/>
          <p:cNvPicPr>
            <a:picLocks noChangeAspect="1"/>
          </p:cNvPicPr>
          <p:nvPr/>
        </p:nvPicPr>
        <p:blipFill>
          <a:blip r:embed="rId9" cstate="print"/>
          <a:stretch>
            <a:fillRect/>
          </a:stretch>
        </p:blipFill>
        <p:spPr>
          <a:xfrm>
            <a:off x="1788912" y="5328903"/>
            <a:ext cx="263967" cy="432458"/>
          </a:xfrm>
          <a:prstGeom prst="rect">
            <a:avLst/>
          </a:prstGeom>
        </p:spPr>
      </p:pic>
      <p:sp>
        <p:nvSpPr>
          <p:cNvPr id="24" name="文本框 23"/>
          <p:cNvSpPr txBox="1"/>
          <p:nvPr/>
        </p:nvSpPr>
        <p:spPr>
          <a:xfrm>
            <a:off x="1215039" y="4512718"/>
            <a:ext cx="2376000" cy="652486"/>
          </a:xfrm>
          <a:prstGeom prst="rect">
            <a:avLst/>
          </a:prstGeom>
          <a:noFill/>
        </p:spPr>
        <p:txBody>
          <a:bodyPr wrap="square" rtlCol="0">
            <a:spAutoFit/>
          </a:bodyPr>
          <a:lstStyle/>
          <a:p>
            <a:pPr algn="ctr" defTabSz="914034" fontAlgn="ctr">
              <a:lnSpc>
                <a:spcPct val="130000"/>
              </a:lnSpc>
            </a:pPr>
            <a:r>
              <a:rPr lang="en-US" sz="1400" dirty="0" smtClean="0">
                <a:solidFill>
                  <a:prstClr val="black"/>
                </a:solidFill>
                <a:latin typeface="Huawei Sans" panose="020C0503030203020204" pitchFamily="34" charset="0"/>
              </a:rPr>
              <a:t>SSID: Employee</a:t>
            </a:r>
          </a:p>
          <a:p>
            <a:pPr algn="ctr" defTabSz="914034" fontAlgn="ctr">
              <a:lnSpc>
                <a:spcPct val="130000"/>
              </a:lnSpc>
            </a:pPr>
            <a:r>
              <a:rPr lang="en-US" sz="1400" dirty="0" smtClean="0">
                <a:solidFill>
                  <a:prstClr val="black"/>
                </a:solidFill>
                <a:latin typeface="Huawei Sans" panose="020C0503030203020204" pitchFamily="34" charset="0"/>
              </a:rPr>
              <a:t>802.1X authentication</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五边形 24"/>
          <p:cNvSpPr/>
          <p:nvPr/>
        </p:nvSpPr>
        <p:spPr bwMode="gray">
          <a:xfrm>
            <a:off x="6603224" y="58049"/>
            <a:ext cx="847321" cy="335812"/>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Site Creation</a:t>
            </a:r>
          </a:p>
        </p:txBody>
      </p:sp>
      <p:sp>
        <p:nvSpPr>
          <p:cNvPr id="26" name="燕尾形 25"/>
          <p:cNvSpPr/>
          <p:nvPr/>
        </p:nvSpPr>
        <p:spPr bwMode="gray">
          <a:xfrm>
            <a:off x="7305960" y="58049"/>
            <a:ext cx="1286133"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Device Onboarding</a:t>
            </a:r>
          </a:p>
        </p:txBody>
      </p:sp>
      <p:sp>
        <p:nvSpPr>
          <p:cNvPr id="27" name="燕尾形 26"/>
          <p:cNvSpPr/>
          <p:nvPr/>
        </p:nvSpPr>
        <p:spPr bwMode="gray">
          <a:xfrm>
            <a:off x="8447508" y="58049"/>
            <a:ext cx="1409279"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AR2 Service Configuration</a:t>
            </a:r>
          </a:p>
        </p:txBody>
      </p:sp>
      <p:sp>
        <p:nvSpPr>
          <p:cNvPr id="28" name="燕尾形 27"/>
          <p:cNvSpPr/>
          <p:nvPr/>
        </p:nvSpPr>
        <p:spPr bwMode="gray">
          <a:xfrm>
            <a:off x="9712202" y="58049"/>
            <a:ext cx="1409282" cy="335812"/>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AP2 Service Configuration</a:t>
            </a:r>
          </a:p>
        </p:txBody>
      </p:sp>
      <p:sp>
        <p:nvSpPr>
          <p:cNvPr id="29" name="燕尾形 28"/>
          <p:cNvSpPr/>
          <p:nvPr/>
        </p:nvSpPr>
        <p:spPr bwMode="gray">
          <a:xfrm>
            <a:off x="10976897" y="58049"/>
            <a:ext cx="723695"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O&amp;M</a:t>
            </a:r>
          </a:p>
        </p:txBody>
      </p:sp>
    </p:spTree>
    <p:extLst>
      <p:ext uri="{BB962C8B-B14F-4D97-AF65-F5344CB8AC3E}">
        <p14:creationId xmlns:p14="http://schemas.microsoft.com/office/powerpoint/2010/main" val="14026182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Configuration for Wireless Users to Access the Network (1)</a:t>
            </a:r>
            <a:endParaRPr lang="en-US" altLang="zh-CN" dirty="0"/>
          </a:p>
        </p:txBody>
      </p:sp>
      <p:sp>
        <p:nvSpPr>
          <p:cNvPr id="47" name="文本占位符 2"/>
          <p:cNvSpPr>
            <a:spLocks noGrp="1"/>
          </p:cNvSpPr>
          <p:nvPr>
            <p:ph type="body" sz="quarter" idx="4294967295"/>
          </p:nvPr>
        </p:nvSpPr>
        <p:spPr>
          <a:xfrm>
            <a:off x="6096000" y="1374775"/>
            <a:ext cx="5653088" cy="4330699"/>
          </a:xfrm>
        </p:spPr>
        <p:txBody>
          <a:bodyPr/>
          <a:lstStyle/>
          <a:p>
            <a:r>
              <a:rPr lang="en-US" sz="1600" dirty="0" smtClean="0">
                <a:solidFill>
                  <a:prstClr val="black"/>
                </a:solidFill>
                <a:latin typeface="Huawei Sans" panose="020C0503030203020204" pitchFamily="34" charset="0"/>
              </a:rPr>
              <a:t>User VLANs of SSIDs Employee and </a:t>
            </a:r>
            <a:r>
              <a:rPr lang="en-US" sz="1600" dirty="0" err="1" smtClean="0">
                <a:solidFill>
                  <a:prstClr val="black"/>
                </a:solidFill>
                <a:latin typeface="Huawei Sans" panose="020C0503030203020204" pitchFamily="34" charset="0"/>
              </a:rPr>
              <a:t>iMaster_NCE_Demo</a:t>
            </a:r>
            <a:r>
              <a:rPr lang="en-US" sz="1600" dirty="0" smtClean="0">
                <a:solidFill>
                  <a:prstClr val="black"/>
                </a:solidFill>
                <a:latin typeface="Huawei Sans" panose="020C0503030203020204" pitchFamily="34" charset="0"/>
              </a:rPr>
              <a:t> on AP2 are VLAN 200 and VLAN 100, respectively. The AP uses direct forwarding (Layer 2 forwarding mode) in cloud management mode. To ensure that wireless terminals can obtain IP addresses and access the external network, perform the following configurations:</a:t>
            </a:r>
            <a:endParaRPr lang="en-US" altLang="zh-CN" sz="1600" dirty="0" smtClean="0">
              <a:solidFill>
                <a:prstClr val="black"/>
              </a:solidFill>
              <a:latin typeface="Huawei Sans" panose="020C0503030203020204" pitchFamily="34" charset="0"/>
              <a:sym typeface="Huawei Sans" panose="020C0503030203020204" pitchFamily="34" charset="0"/>
            </a:endParaRPr>
          </a:p>
          <a:p>
            <a:pPr marL="542925" lvl="1" indent="-228600"/>
            <a:r>
              <a:rPr lang="en-US" sz="1400" dirty="0" smtClean="0">
                <a:solidFill>
                  <a:prstClr val="black"/>
                </a:solidFill>
                <a:latin typeface="Huawei Sans" panose="020C0503030203020204" pitchFamily="34" charset="0"/>
              </a:rPr>
              <a:t>Configure the LAN interface of AR2 to allow packets from the corresponding VLANs to pass through.</a:t>
            </a:r>
          </a:p>
          <a:p>
            <a:pPr marL="542925" lvl="1" indent="-228600"/>
            <a:r>
              <a:rPr lang="en-US" sz="1400" dirty="0" smtClean="0">
                <a:solidFill>
                  <a:prstClr val="black"/>
                </a:solidFill>
                <a:latin typeface="Huawei Sans" panose="020C0503030203020204" pitchFamily="34" charset="0"/>
              </a:rPr>
              <a:t>Configure a DHCP address pool on AR2 to assign IP addresses to wireless terminals.</a:t>
            </a:r>
            <a:endParaRPr lang="en-US" altLang="zh-CN" sz="1400" dirty="0" smtClean="0">
              <a:solidFill>
                <a:prstClr val="black"/>
              </a:solidFill>
              <a:latin typeface="Huawei Sans" panose="020C0503030203020204" pitchFamily="34" charset="0"/>
              <a:sym typeface="Huawei Sans" panose="020C0503030203020204" pitchFamily="34" charset="0"/>
            </a:endParaRPr>
          </a:p>
          <a:p>
            <a:pPr marL="542925" lvl="1" indent="-228600"/>
            <a:r>
              <a:rPr lang="en-US" sz="1400" dirty="0" smtClean="0">
                <a:solidFill>
                  <a:prstClr val="black"/>
                </a:solidFill>
                <a:latin typeface="Huawei Sans" panose="020C0503030203020204" pitchFamily="34" charset="0"/>
              </a:rPr>
              <a:t>Configure SNAT for wireless terminals connected to the AP to access the external network.</a:t>
            </a:r>
            <a:endParaRPr lang="en-US" altLang="zh-CN" sz="1400" dirty="0">
              <a:solidFill>
                <a:prstClr val="black"/>
              </a:solidFill>
              <a:latin typeface="Huawei Sans" panose="020C0503030203020204" pitchFamily="34" charset="0"/>
              <a:sym typeface="Huawei Sans" panose="020C0503030203020204" pitchFamily="34" charset="0"/>
            </a:endParaRPr>
          </a:p>
        </p:txBody>
      </p:sp>
      <p:sp>
        <p:nvSpPr>
          <p:cNvPr id="19" name="圆角矩形 18"/>
          <p:cNvSpPr/>
          <p:nvPr/>
        </p:nvSpPr>
        <p:spPr>
          <a:xfrm>
            <a:off x="601431" y="4098543"/>
            <a:ext cx="2376000" cy="1437035"/>
          </a:xfrm>
          <a:prstGeom prst="roundRect">
            <a:avLst>
              <a:gd name="adj" fmla="val 2222"/>
            </a:avLst>
          </a:prstGeom>
          <a:solidFill>
            <a:srgbClr val="F4FBFE"/>
          </a:solidFill>
          <a:ln w="19050" cap="flat" cmpd="sng" algn="ctr">
            <a:solidFill>
              <a:srgbClr val="99DFF9"/>
            </a:solidFill>
            <a:prstDash val="solid"/>
            <a:miter lim="800000"/>
          </a:ln>
          <a:effectLst/>
        </p:spPr>
        <p:txBody>
          <a:bodyPr rtlCol="0" anchor="ctr"/>
          <a:lstStyle/>
          <a:p>
            <a:pPr algn="ctr" defTabSz="914400" fontAlgn="ctr"/>
            <a:endParaRPr lang="en-US" altLang="zh-CN" kern="0" dirty="0">
              <a:solidFill>
                <a:prstClr val="white"/>
              </a:solidFill>
              <a:latin typeface="Huawei Sans" panose="020C0503030203020204" pitchFamily="34" charset="0"/>
            </a:endParaRPr>
          </a:p>
        </p:txBody>
      </p:sp>
      <p:sp>
        <p:nvSpPr>
          <p:cNvPr id="20" name="圆角矩形 19"/>
          <p:cNvSpPr/>
          <p:nvPr/>
        </p:nvSpPr>
        <p:spPr>
          <a:xfrm>
            <a:off x="3418437" y="4098543"/>
            <a:ext cx="2376000" cy="1437035"/>
          </a:xfrm>
          <a:prstGeom prst="roundRect">
            <a:avLst>
              <a:gd name="adj" fmla="val 2222"/>
            </a:avLst>
          </a:prstGeom>
          <a:solidFill>
            <a:srgbClr val="F4FBFE"/>
          </a:solidFill>
          <a:ln w="19050" cap="flat" cmpd="sng" algn="ctr">
            <a:solidFill>
              <a:srgbClr val="99DFF9"/>
            </a:solidFill>
            <a:prstDash val="solid"/>
            <a:miter lim="800000"/>
          </a:ln>
          <a:effectLst/>
        </p:spPr>
        <p:txBody>
          <a:bodyPr rtlCol="0" anchor="ctr"/>
          <a:lstStyle/>
          <a:p>
            <a:pPr algn="ctr" defTabSz="914400" fontAlgn="ctr"/>
            <a:endParaRPr lang="en-US" altLang="zh-CN" kern="0" dirty="0">
              <a:solidFill>
                <a:prstClr val="white"/>
              </a:solidFill>
              <a:latin typeface="Huawei Sans" panose="020C0503030203020204" pitchFamily="34" charset="0"/>
            </a:endParaRPr>
          </a:p>
        </p:txBody>
      </p:sp>
      <p:sp>
        <p:nvSpPr>
          <p:cNvPr id="21" name="圆角矩形 20"/>
          <p:cNvSpPr/>
          <p:nvPr/>
        </p:nvSpPr>
        <p:spPr>
          <a:xfrm>
            <a:off x="2275198" y="2531320"/>
            <a:ext cx="1850229" cy="1476268"/>
          </a:xfrm>
          <a:prstGeom prst="roundRect">
            <a:avLst>
              <a:gd name="adj" fmla="val 3166"/>
            </a:avLst>
          </a:prstGeom>
          <a:solidFill>
            <a:sysClr val="window" lastClr="FFFFFF">
              <a:lumMod val="95000"/>
            </a:sysClr>
          </a:solidFill>
          <a:ln w="12700" cap="flat" cmpd="sng" algn="ctr">
            <a:noFill/>
            <a:prstDash val="solid"/>
            <a:miter lim="800000"/>
          </a:ln>
          <a:effectLst/>
        </p:spPr>
        <p:txBody>
          <a:bodyPr rtlCol="0" anchor="ctr"/>
          <a:lstStyle/>
          <a:p>
            <a:pPr algn="ctr" defTabSz="914034" fontAlgn="ctr">
              <a:defRPr/>
            </a:pPr>
            <a:endParaRPr lang="en-US" altLang="zh-CN" sz="1799"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p:cNvSpPr txBox="1"/>
          <p:nvPr/>
        </p:nvSpPr>
        <p:spPr>
          <a:xfrm>
            <a:off x="3423195" y="3569829"/>
            <a:ext cx="532391" cy="307777"/>
          </a:xfrm>
          <a:prstGeom prst="rect">
            <a:avLst/>
          </a:prstGeom>
          <a:noFill/>
        </p:spPr>
        <p:txBody>
          <a:bodyPr wrap="square" rtlCol="0">
            <a:spAutoFit/>
          </a:bodyPr>
          <a:lstStyle/>
          <a:p>
            <a:pPr algn="ctr" defTabSz="914034" fontAlgn="ctr"/>
            <a:r>
              <a:rPr lang="en-US" sz="1400" b="1" dirty="0" smtClean="0">
                <a:solidFill>
                  <a:prstClr val="black"/>
                </a:solidFill>
                <a:latin typeface="Huawei Sans" panose="020C0503030203020204" pitchFamily="34" charset="0"/>
              </a:rPr>
              <a:t>AP2</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3" name="图片 22" descr="日志告警服务器-蓝.png"/>
          <p:cNvPicPr>
            <a:picLocks/>
          </p:cNvPicPr>
          <p:nvPr/>
        </p:nvPicPr>
        <p:blipFill>
          <a:blip r:embed="rId3" cstate="print"/>
          <a:stretch>
            <a:fillRect/>
          </a:stretch>
        </p:blipFill>
        <p:spPr>
          <a:xfrm>
            <a:off x="2366249" y="5048925"/>
            <a:ext cx="491738" cy="307052"/>
          </a:xfrm>
          <a:prstGeom prst="rect">
            <a:avLst/>
          </a:prstGeom>
        </p:spPr>
      </p:pic>
      <p:pic>
        <p:nvPicPr>
          <p:cNvPr id="24" name="图片 105" descr="AP.png"/>
          <p:cNvPicPr>
            <a:picLocks/>
          </p:cNvPicPr>
          <p:nvPr/>
        </p:nvPicPr>
        <p:blipFill>
          <a:blip r:embed="rId4" cstate="print"/>
          <a:stretch>
            <a:fillRect/>
          </a:stretch>
        </p:blipFill>
        <p:spPr>
          <a:xfrm>
            <a:off x="2954265" y="3545069"/>
            <a:ext cx="492096" cy="402622"/>
          </a:xfrm>
          <a:prstGeom prst="rect">
            <a:avLst/>
          </a:prstGeom>
        </p:spPr>
      </p:pic>
      <p:pic>
        <p:nvPicPr>
          <p:cNvPr id="25" name="Picture 2" descr="G:\做的项目\公共\扁平图标切换\更新2015_01_21\oss扁平图标库2015_01_21更新-04.png"/>
          <p:cNvPicPr>
            <a:picLocks noChangeArrowheads="1"/>
          </p:cNvPicPr>
          <p:nvPr/>
        </p:nvPicPr>
        <p:blipFill>
          <a:blip r:embed="rId5" cstate="print">
            <a:duotone>
              <a:schemeClr val="accent3">
                <a:shade val="45000"/>
                <a:satMod val="135000"/>
              </a:schemeClr>
              <a:prstClr val="white"/>
            </a:duotone>
          </a:blip>
          <a:stretch>
            <a:fillRect/>
          </a:stretch>
        </p:blipFill>
        <p:spPr bwMode="auto">
          <a:xfrm>
            <a:off x="2954265" y="2490505"/>
            <a:ext cx="492096" cy="402622"/>
          </a:xfrm>
          <a:prstGeom prst="rect">
            <a:avLst/>
          </a:prstGeom>
          <a:noFill/>
        </p:spPr>
      </p:pic>
      <p:cxnSp>
        <p:nvCxnSpPr>
          <p:cNvPr id="26" name="Straight Connector 167"/>
          <p:cNvCxnSpPr>
            <a:stCxn id="25" idx="2"/>
            <a:endCxn id="24" idx="0"/>
          </p:cNvCxnSpPr>
          <p:nvPr/>
        </p:nvCxnSpPr>
        <p:spPr>
          <a:xfrm>
            <a:off x="3200313" y="2893127"/>
            <a:ext cx="0" cy="651942"/>
          </a:xfrm>
          <a:prstGeom prst="line">
            <a:avLst/>
          </a:prstGeom>
          <a:noFill/>
          <a:ln w="19050" cap="flat" cmpd="sng" algn="ctr">
            <a:solidFill>
              <a:sysClr val="windowText" lastClr="000000"/>
            </a:solidFill>
            <a:prstDash val="solid"/>
            <a:miter lim="800000"/>
          </a:ln>
          <a:effectLst/>
        </p:spPr>
      </p:cxnSp>
      <p:pic>
        <p:nvPicPr>
          <p:cNvPr id="27" name="图片 26" descr="wifi信号蓝.png"/>
          <p:cNvPicPr>
            <a:picLocks/>
          </p:cNvPicPr>
          <p:nvPr/>
        </p:nvPicPr>
        <p:blipFill>
          <a:blip r:embed="rId6" cstate="print"/>
          <a:stretch>
            <a:fillRect/>
          </a:stretch>
        </p:blipFill>
        <p:spPr>
          <a:xfrm rot="10800000">
            <a:off x="2931457" y="4007588"/>
            <a:ext cx="491738" cy="307052"/>
          </a:xfrm>
          <a:prstGeom prst="rect">
            <a:avLst/>
          </a:prstGeom>
        </p:spPr>
      </p:pic>
      <p:pic>
        <p:nvPicPr>
          <p:cNvPr id="28" name="图片 27" descr="SAN网络-蓝.png"/>
          <p:cNvPicPr>
            <a:picLocks noChangeAspect="1"/>
          </p:cNvPicPr>
          <p:nvPr/>
        </p:nvPicPr>
        <p:blipFill>
          <a:blip r:embed="rId7" cstate="print"/>
          <a:stretch>
            <a:fillRect/>
          </a:stretch>
        </p:blipFill>
        <p:spPr>
          <a:xfrm>
            <a:off x="3725998" y="4923519"/>
            <a:ext cx="263967" cy="432458"/>
          </a:xfrm>
          <a:prstGeom prst="rect">
            <a:avLst/>
          </a:prstGeom>
        </p:spPr>
      </p:pic>
      <p:pic>
        <p:nvPicPr>
          <p:cNvPr id="29" name="图片 28" descr="SAN网络-蓝.png"/>
          <p:cNvPicPr>
            <a:picLocks noChangeAspect="1"/>
          </p:cNvPicPr>
          <p:nvPr/>
        </p:nvPicPr>
        <p:blipFill>
          <a:blip r:embed="rId7" cstate="print"/>
          <a:stretch>
            <a:fillRect/>
          </a:stretch>
        </p:blipFill>
        <p:spPr>
          <a:xfrm>
            <a:off x="4175117" y="4923519"/>
            <a:ext cx="263967" cy="432458"/>
          </a:xfrm>
          <a:prstGeom prst="rect">
            <a:avLst/>
          </a:prstGeom>
        </p:spPr>
      </p:pic>
      <p:pic>
        <p:nvPicPr>
          <p:cNvPr id="30" name="图片 29" descr="SAN网络-蓝.png"/>
          <p:cNvPicPr>
            <a:picLocks noChangeAspect="1"/>
          </p:cNvPicPr>
          <p:nvPr/>
        </p:nvPicPr>
        <p:blipFill>
          <a:blip r:embed="rId7" cstate="print"/>
          <a:stretch>
            <a:fillRect/>
          </a:stretch>
        </p:blipFill>
        <p:spPr>
          <a:xfrm>
            <a:off x="4624236" y="4923519"/>
            <a:ext cx="263967" cy="432458"/>
          </a:xfrm>
          <a:prstGeom prst="rect">
            <a:avLst/>
          </a:prstGeom>
        </p:spPr>
      </p:pic>
      <p:pic>
        <p:nvPicPr>
          <p:cNvPr id="31" name="图片 30" descr="日志告警服务器-蓝.png"/>
          <p:cNvPicPr>
            <a:picLocks/>
          </p:cNvPicPr>
          <p:nvPr/>
        </p:nvPicPr>
        <p:blipFill>
          <a:blip r:embed="rId3" cstate="print"/>
          <a:stretch>
            <a:fillRect/>
          </a:stretch>
        </p:blipFill>
        <p:spPr>
          <a:xfrm>
            <a:off x="1656891" y="5048925"/>
            <a:ext cx="491738" cy="307052"/>
          </a:xfrm>
          <a:prstGeom prst="rect">
            <a:avLst/>
          </a:prstGeom>
        </p:spPr>
      </p:pic>
      <p:pic>
        <p:nvPicPr>
          <p:cNvPr id="32" name="图片 31" descr="SAN网络-蓝.png"/>
          <p:cNvPicPr>
            <a:picLocks noChangeAspect="1"/>
          </p:cNvPicPr>
          <p:nvPr/>
        </p:nvPicPr>
        <p:blipFill>
          <a:blip r:embed="rId7" cstate="print"/>
          <a:stretch>
            <a:fillRect/>
          </a:stretch>
        </p:blipFill>
        <p:spPr>
          <a:xfrm>
            <a:off x="1175304" y="4923519"/>
            <a:ext cx="263967" cy="432458"/>
          </a:xfrm>
          <a:prstGeom prst="rect">
            <a:avLst/>
          </a:prstGeom>
        </p:spPr>
      </p:pic>
      <p:pic>
        <p:nvPicPr>
          <p:cNvPr id="33" name="图片 32" descr="日志告警服务器-蓝.png"/>
          <p:cNvPicPr>
            <a:picLocks/>
          </p:cNvPicPr>
          <p:nvPr/>
        </p:nvPicPr>
        <p:blipFill>
          <a:blip r:embed="rId3" cstate="print"/>
          <a:stretch>
            <a:fillRect/>
          </a:stretch>
        </p:blipFill>
        <p:spPr>
          <a:xfrm>
            <a:off x="5073354" y="5048925"/>
            <a:ext cx="491738" cy="307052"/>
          </a:xfrm>
          <a:prstGeom prst="rect">
            <a:avLst/>
          </a:prstGeom>
        </p:spPr>
      </p:pic>
      <p:sp>
        <p:nvSpPr>
          <p:cNvPr id="34" name="文本框 33"/>
          <p:cNvSpPr txBox="1"/>
          <p:nvPr/>
        </p:nvSpPr>
        <p:spPr>
          <a:xfrm>
            <a:off x="3418437" y="4107334"/>
            <a:ext cx="2376000" cy="652486"/>
          </a:xfrm>
          <a:prstGeom prst="rect">
            <a:avLst/>
          </a:prstGeom>
          <a:noFill/>
        </p:spPr>
        <p:txBody>
          <a:bodyPr wrap="square" rtlCol="0">
            <a:spAutoFit/>
          </a:bodyPr>
          <a:lstStyle/>
          <a:p>
            <a:pPr algn="ctr" defTabSz="914034" fontAlgn="ctr">
              <a:lnSpc>
                <a:spcPct val="130000"/>
              </a:lnSpc>
            </a:pPr>
            <a:r>
              <a:rPr lang="en-US" sz="1400" dirty="0" smtClean="0">
                <a:solidFill>
                  <a:prstClr val="black"/>
                </a:solidFill>
                <a:latin typeface="Huawei Sans" panose="020C0503030203020204" pitchFamily="34" charset="0"/>
              </a:rPr>
              <a:t>SSID: </a:t>
            </a:r>
            <a:r>
              <a:rPr lang="en-US" sz="1400" dirty="0" err="1" smtClean="0">
                <a:solidFill>
                  <a:prstClr val="black"/>
                </a:solidFill>
                <a:latin typeface="Huawei Sans" panose="020C0503030203020204" pitchFamily="34" charset="0"/>
              </a:rPr>
              <a:t>iMaster_NCE_Demo</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034" fontAlgn="ctr">
              <a:lnSpc>
                <a:spcPct val="130000"/>
              </a:lnSpc>
            </a:pPr>
            <a:r>
              <a:rPr lang="en-US" sz="1400" dirty="0" smtClean="0">
                <a:solidFill>
                  <a:prstClr val="black"/>
                </a:solidFill>
                <a:latin typeface="Huawei Sans" panose="020C0503030203020204" pitchFamily="34" charset="0"/>
              </a:rPr>
              <a:t>Portal authentication</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p:cNvSpPr txBox="1"/>
          <p:nvPr/>
        </p:nvSpPr>
        <p:spPr>
          <a:xfrm>
            <a:off x="601431" y="4107334"/>
            <a:ext cx="2376000" cy="652486"/>
          </a:xfrm>
          <a:prstGeom prst="rect">
            <a:avLst/>
          </a:prstGeom>
          <a:noFill/>
        </p:spPr>
        <p:txBody>
          <a:bodyPr wrap="square" rtlCol="0">
            <a:spAutoFit/>
          </a:bodyPr>
          <a:lstStyle/>
          <a:p>
            <a:pPr algn="ctr" defTabSz="914034" fontAlgn="ctr">
              <a:lnSpc>
                <a:spcPct val="130000"/>
              </a:lnSpc>
            </a:pPr>
            <a:r>
              <a:rPr lang="en-US" sz="1400" dirty="0" smtClean="0">
                <a:solidFill>
                  <a:prstClr val="black"/>
                </a:solidFill>
                <a:latin typeface="Huawei Sans" panose="020C0503030203020204" pitchFamily="34" charset="0"/>
              </a:rPr>
              <a:t>SSID: Employee</a:t>
            </a:r>
          </a:p>
          <a:p>
            <a:pPr algn="ctr" defTabSz="914034" fontAlgn="ctr">
              <a:lnSpc>
                <a:spcPct val="130000"/>
              </a:lnSpc>
            </a:pPr>
            <a:r>
              <a:rPr lang="en-US" sz="1400" dirty="0" smtClean="0">
                <a:solidFill>
                  <a:prstClr val="black"/>
                </a:solidFill>
                <a:latin typeface="Huawei Sans" panose="020C0503030203020204" pitchFamily="34" charset="0"/>
              </a:rPr>
              <a:t>802.1X authentication</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椭圆 35"/>
          <p:cNvSpPr>
            <a:spLocks noChangeAspect="1"/>
          </p:cNvSpPr>
          <p:nvPr/>
        </p:nvSpPr>
        <p:spPr>
          <a:xfrm>
            <a:off x="3074362" y="3443878"/>
            <a:ext cx="251902" cy="251902"/>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defTabSz="914034" fontAlgn="ctr">
              <a:defRPr/>
            </a:pPr>
            <a:r>
              <a:rPr lang="en-US" sz="1399" b="1" dirty="0" smtClean="0">
                <a:solidFill>
                  <a:prstClr val="white"/>
                </a:solidFill>
                <a:latin typeface="Huawei Sans" panose="020C0503030203020204" pitchFamily="34" charset="0"/>
              </a:rPr>
              <a:t>T</a:t>
            </a:r>
            <a:endParaRPr lang="en-US" altLang="zh-CN" sz="1399" b="1" kern="0" dirty="0">
              <a:solidFill>
                <a:prstClr val="white"/>
              </a:solidFill>
              <a:latin typeface="Huawei Sans" panose="020C0503030203020204" pitchFamily="34" charset="0"/>
              <a:ea typeface="方正兰亭黑简体"/>
              <a:sym typeface="Huawei Sans" panose="020C0503030203020204" pitchFamily="34" charset="0"/>
            </a:endParaRPr>
          </a:p>
        </p:txBody>
      </p:sp>
      <p:sp>
        <p:nvSpPr>
          <p:cNvPr id="37" name="椭圆 36"/>
          <p:cNvSpPr>
            <a:spLocks noChangeAspect="1"/>
          </p:cNvSpPr>
          <p:nvPr/>
        </p:nvSpPr>
        <p:spPr>
          <a:xfrm>
            <a:off x="1027853" y="5836406"/>
            <a:ext cx="251902" cy="251902"/>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defTabSz="914034" fontAlgn="ctr">
              <a:defRPr/>
            </a:pPr>
            <a:r>
              <a:rPr lang="en-US" sz="1399" b="1" dirty="0" smtClean="0">
                <a:solidFill>
                  <a:prstClr val="white"/>
                </a:solidFill>
                <a:latin typeface="Huawei Sans" panose="020C0503030203020204" pitchFamily="34" charset="0"/>
              </a:rPr>
              <a:t>T</a:t>
            </a:r>
            <a:endParaRPr lang="en-US" altLang="zh-CN" sz="1399" b="1" kern="0" dirty="0">
              <a:solidFill>
                <a:prstClr val="white"/>
              </a:solidFill>
              <a:latin typeface="Huawei Sans" panose="020C0503030203020204" pitchFamily="34" charset="0"/>
              <a:ea typeface="方正兰亭黑简体"/>
              <a:sym typeface="Huawei Sans" panose="020C0503030203020204" pitchFamily="34" charset="0"/>
            </a:endParaRPr>
          </a:p>
        </p:txBody>
      </p:sp>
      <p:sp>
        <p:nvSpPr>
          <p:cNvPr id="38" name="文本框 37"/>
          <p:cNvSpPr txBox="1"/>
          <p:nvPr/>
        </p:nvSpPr>
        <p:spPr>
          <a:xfrm>
            <a:off x="1232130" y="5820464"/>
            <a:ext cx="1482495" cy="307777"/>
          </a:xfrm>
          <a:prstGeom prst="rect">
            <a:avLst/>
          </a:prstGeom>
          <a:noFill/>
        </p:spPr>
        <p:txBody>
          <a:bodyPr wrap="square" rtlCol="0">
            <a:spAutoFit/>
          </a:bodyPr>
          <a:lstStyle/>
          <a:p>
            <a:pPr fontAlgn="ctr"/>
            <a:r>
              <a:rPr lang="en-US" sz="1400" dirty="0" smtClean="0">
                <a:latin typeface="Huawei Sans" panose="020C0503030203020204" pitchFamily="34" charset="0"/>
              </a:rPr>
              <a:t>Trunk interface</a:t>
            </a:r>
            <a:endParaRPr lang="en-US" altLang="zh-CN" sz="1400" dirty="0" smtClean="0">
              <a:latin typeface="Huawei Sans" panose="020C0503030203020204" pitchFamily="34" charset="0"/>
            </a:endParaRPr>
          </a:p>
        </p:txBody>
      </p:sp>
      <p:sp>
        <p:nvSpPr>
          <p:cNvPr id="39" name="椭圆 38"/>
          <p:cNvSpPr>
            <a:spLocks noChangeAspect="1"/>
          </p:cNvSpPr>
          <p:nvPr/>
        </p:nvSpPr>
        <p:spPr>
          <a:xfrm>
            <a:off x="3074362" y="2736354"/>
            <a:ext cx="251902" cy="251902"/>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defTabSz="914034" fontAlgn="ctr">
              <a:defRPr/>
            </a:pPr>
            <a:r>
              <a:rPr lang="en-US" sz="1399" b="1" dirty="0" smtClean="0">
                <a:solidFill>
                  <a:prstClr val="white"/>
                </a:solidFill>
                <a:latin typeface="Huawei Sans" panose="020C0503030203020204" pitchFamily="34" charset="0"/>
              </a:rPr>
              <a:t>T</a:t>
            </a:r>
            <a:endParaRPr lang="en-US" altLang="zh-CN" sz="1399" b="1" kern="0" dirty="0">
              <a:solidFill>
                <a:prstClr val="white"/>
              </a:solidFill>
              <a:latin typeface="Huawei Sans" panose="020C0503030203020204" pitchFamily="34" charset="0"/>
              <a:ea typeface="方正兰亭黑简体"/>
              <a:sym typeface="Huawei Sans" panose="020C0503030203020204" pitchFamily="34" charset="0"/>
            </a:endParaRPr>
          </a:p>
        </p:txBody>
      </p:sp>
      <p:cxnSp>
        <p:nvCxnSpPr>
          <p:cNvPr id="40" name="Straight Connector 167"/>
          <p:cNvCxnSpPr/>
          <p:nvPr/>
        </p:nvCxnSpPr>
        <p:spPr>
          <a:xfrm>
            <a:off x="3200587" y="1665235"/>
            <a:ext cx="0" cy="834810"/>
          </a:xfrm>
          <a:prstGeom prst="line">
            <a:avLst/>
          </a:prstGeom>
          <a:noFill/>
          <a:ln w="19050" cap="flat" cmpd="sng" algn="ctr">
            <a:solidFill>
              <a:srgbClr val="D86060"/>
            </a:solidFill>
            <a:prstDash val="solid"/>
            <a:miter lim="800000"/>
          </a:ln>
          <a:effectLst/>
        </p:spPr>
      </p:cxnSp>
      <p:grpSp>
        <p:nvGrpSpPr>
          <p:cNvPr id="41" name="组合 40"/>
          <p:cNvGrpSpPr/>
          <p:nvPr/>
        </p:nvGrpSpPr>
        <p:grpSpPr>
          <a:xfrm>
            <a:off x="2370276" y="1111446"/>
            <a:ext cx="1614634" cy="844016"/>
            <a:chOff x="1588013" y="1514099"/>
            <a:chExt cx="1614634" cy="844016"/>
          </a:xfrm>
        </p:grpSpPr>
        <p:sp>
          <p:nvSpPr>
            <p:cNvPr id="42" name="Freeform 159"/>
            <p:cNvSpPr/>
            <p:nvPr/>
          </p:nvSpPr>
          <p:spPr>
            <a:xfrm flipH="1">
              <a:off x="1588013" y="1514099"/>
              <a:ext cx="1614634" cy="8440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ndParaRPr>
            </a:p>
          </p:txBody>
        </p:sp>
        <p:pic>
          <p:nvPicPr>
            <p:cNvPr id="43" name="图片 4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702462" y="1936107"/>
              <a:ext cx="1319263" cy="243307"/>
            </a:xfrm>
            <a:prstGeom prst="rect">
              <a:avLst/>
            </a:prstGeom>
          </p:spPr>
        </p:pic>
      </p:grpSp>
      <p:sp>
        <p:nvSpPr>
          <p:cNvPr id="44" name="椭圆 43"/>
          <p:cNvSpPr>
            <a:spLocks noChangeAspect="1"/>
          </p:cNvSpPr>
          <p:nvPr/>
        </p:nvSpPr>
        <p:spPr>
          <a:xfrm>
            <a:off x="3074362" y="2279418"/>
            <a:ext cx="251902" cy="251902"/>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defTabSz="914034" fontAlgn="ctr">
              <a:defRPr/>
            </a:pPr>
            <a:r>
              <a:rPr lang="en-US" sz="1399" b="1" dirty="0" smtClean="0">
                <a:solidFill>
                  <a:prstClr val="white"/>
                </a:solidFill>
                <a:latin typeface="Huawei Sans" panose="020C0503030203020204" pitchFamily="34" charset="0"/>
              </a:rPr>
              <a:t>N</a:t>
            </a:r>
            <a:endParaRPr lang="en-US" altLang="zh-CN" sz="1399" b="1" kern="0" dirty="0">
              <a:solidFill>
                <a:prstClr val="white"/>
              </a:solidFill>
              <a:latin typeface="Huawei Sans" panose="020C0503030203020204" pitchFamily="34" charset="0"/>
              <a:ea typeface="方正兰亭黑简体"/>
              <a:sym typeface="Huawei Sans" panose="020C0503030203020204" pitchFamily="34" charset="0"/>
            </a:endParaRPr>
          </a:p>
        </p:txBody>
      </p:sp>
      <p:sp>
        <p:nvSpPr>
          <p:cNvPr id="45" name="椭圆 44"/>
          <p:cNvSpPr>
            <a:spLocks noChangeAspect="1"/>
          </p:cNvSpPr>
          <p:nvPr/>
        </p:nvSpPr>
        <p:spPr>
          <a:xfrm>
            <a:off x="2606085" y="5836406"/>
            <a:ext cx="251902" cy="251902"/>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defTabSz="914034" fontAlgn="ctr">
              <a:defRPr/>
            </a:pPr>
            <a:r>
              <a:rPr lang="en-US" sz="1399" b="1" dirty="0" smtClean="0">
                <a:solidFill>
                  <a:prstClr val="white"/>
                </a:solidFill>
                <a:latin typeface="Huawei Sans" panose="020C0503030203020204" pitchFamily="34" charset="0"/>
              </a:rPr>
              <a:t>N</a:t>
            </a:r>
            <a:endParaRPr lang="en-US" altLang="zh-CN" sz="1399" b="1" kern="0" dirty="0">
              <a:solidFill>
                <a:prstClr val="white"/>
              </a:solidFill>
              <a:latin typeface="Huawei Sans" panose="020C0503030203020204" pitchFamily="34" charset="0"/>
              <a:ea typeface="方正兰亭黑简体"/>
              <a:sym typeface="Huawei Sans" panose="020C0503030203020204" pitchFamily="34" charset="0"/>
            </a:endParaRPr>
          </a:p>
        </p:txBody>
      </p:sp>
      <p:sp>
        <p:nvSpPr>
          <p:cNvPr id="46" name="文本框 45"/>
          <p:cNvSpPr txBox="1"/>
          <p:nvPr/>
        </p:nvSpPr>
        <p:spPr>
          <a:xfrm>
            <a:off x="2857987" y="5820464"/>
            <a:ext cx="1482495" cy="307777"/>
          </a:xfrm>
          <a:prstGeom prst="rect">
            <a:avLst/>
          </a:prstGeom>
          <a:noFill/>
        </p:spPr>
        <p:txBody>
          <a:bodyPr wrap="square" rtlCol="0">
            <a:spAutoFit/>
          </a:bodyPr>
          <a:lstStyle/>
          <a:p>
            <a:pPr fontAlgn="ctr"/>
            <a:r>
              <a:rPr lang="en-US" sz="1400" dirty="0" smtClean="0">
                <a:latin typeface="Huawei Sans" panose="020C0503030203020204" pitchFamily="34" charset="0"/>
              </a:rPr>
              <a:t>NAT interface</a:t>
            </a:r>
            <a:endParaRPr lang="en-US" altLang="zh-CN" sz="1400" dirty="0" smtClean="0">
              <a:latin typeface="Huawei Sans" panose="020C0503030203020204" pitchFamily="34" charset="0"/>
            </a:endParaRPr>
          </a:p>
        </p:txBody>
      </p:sp>
      <p:sp>
        <p:nvSpPr>
          <p:cNvPr id="48" name="五边形 47"/>
          <p:cNvSpPr/>
          <p:nvPr/>
        </p:nvSpPr>
        <p:spPr bwMode="gray">
          <a:xfrm>
            <a:off x="6603224" y="58049"/>
            <a:ext cx="847321" cy="335812"/>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Site Creation</a:t>
            </a:r>
          </a:p>
        </p:txBody>
      </p:sp>
      <p:sp>
        <p:nvSpPr>
          <p:cNvPr id="49" name="燕尾形 48"/>
          <p:cNvSpPr/>
          <p:nvPr/>
        </p:nvSpPr>
        <p:spPr bwMode="gray">
          <a:xfrm>
            <a:off x="7305960" y="58049"/>
            <a:ext cx="1286133"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Device Onboarding</a:t>
            </a:r>
          </a:p>
        </p:txBody>
      </p:sp>
      <p:sp>
        <p:nvSpPr>
          <p:cNvPr id="50" name="燕尾形 49"/>
          <p:cNvSpPr/>
          <p:nvPr/>
        </p:nvSpPr>
        <p:spPr bwMode="gray">
          <a:xfrm>
            <a:off x="8447508" y="58049"/>
            <a:ext cx="1409279"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AR2 Service Configuration</a:t>
            </a:r>
          </a:p>
        </p:txBody>
      </p:sp>
      <p:sp>
        <p:nvSpPr>
          <p:cNvPr id="51" name="燕尾形 50"/>
          <p:cNvSpPr/>
          <p:nvPr/>
        </p:nvSpPr>
        <p:spPr bwMode="gray">
          <a:xfrm>
            <a:off x="9712202" y="58049"/>
            <a:ext cx="1409282" cy="335812"/>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AP2 Service Configuration</a:t>
            </a:r>
          </a:p>
        </p:txBody>
      </p:sp>
      <p:sp>
        <p:nvSpPr>
          <p:cNvPr id="52" name="燕尾形 51"/>
          <p:cNvSpPr/>
          <p:nvPr/>
        </p:nvSpPr>
        <p:spPr bwMode="gray">
          <a:xfrm>
            <a:off x="10976897" y="58049"/>
            <a:ext cx="723695"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O&amp;M</a:t>
            </a:r>
          </a:p>
        </p:txBody>
      </p:sp>
    </p:spTree>
    <p:extLst>
      <p:ext uri="{BB962C8B-B14F-4D97-AF65-F5344CB8AC3E}">
        <p14:creationId xmlns:p14="http://schemas.microsoft.com/office/powerpoint/2010/main" val="176629698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Network Access Configuration for Wireless Users (2)</a:t>
            </a:r>
            <a:endParaRPr lang="en-US" altLang="zh-CN" dirty="0"/>
          </a:p>
        </p:txBody>
      </p:sp>
      <p:sp>
        <p:nvSpPr>
          <p:cNvPr id="6" name="TextBox 179"/>
          <p:cNvSpPr txBox="1"/>
          <p:nvPr/>
        </p:nvSpPr>
        <p:spPr>
          <a:xfrm>
            <a:off x="6627980" y="5816928"/>
            <a:ext cx="4516270" cy="257364"/>
          </a:xfrm>
          <a:prstGeom prst="roundRect">
            <a:avLst>
              <a:gd name="adj" fmla="val 12806"/>
            </a:avLst>
          </a:prstGeom>
          <a:solidFill>
            <a:srgbClr val="E28189"/>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400" dirty="0" smtClean="0">
                <a:latin typeface="Huawei Sans" panose="020C0503030203020204" pitchFamily="34" charset="0"/>
              </a:rPr>
              <a:t>Configure LAN resources for wireless users on AR2.</a:t>
            </a:r>
            <a:endParaRPr lang="en-US" altLang="zh-CN" sz="1400" dirty="0">
              <a:latin typeface="Huawei Sans" panose="020C0503030203020204" pitchFamily="34" charset="0"/>
            </a:endParaRPr>
          </a:p>
        </p:txBody>
      </p:sp>
      <p:sp>
        <p:nvSpPr>
          <p:cNvPr id="31" name="圆角矩形 30"/>
          <p:cNvSpPr/>
          <p:nvPr/>
        </p:nvSpPr>
        <p:spPr>
          <a:xfrm>
            <a:off x="1862741" y="4464457"/>
            <a:ext cx="2376000" cy="1437035"/>
          </a:xfrm>
          <a:prstGeom prst="roundRect">
            <a:avLst>
              <a:gd name="adj" fmla="val 2222"/>
            </a:avLst>
          </a:prstGeom>
          <a:solidFill>
            <a:srgbClr val="F4FBFE"/>
          </a:solidFill>
          <a:ln w="19050" cap="flat" cmpd="sng" algn="ctr">
            <a:solidFill>
              <a:srgbClr val="99DFF9"/>
            </a:solidFill>
            <a:prstDash val="solid"/>
            <a:miter lim="800000"/>
          </a:ln>
          <a:effectLst/>
        </p:spPr>
        <p:txBody>
          <a:bodyPr rtlCol="0" anchor="ctr"/>
          <a:lstStyle/>
          <a:p>
            <a:pPr algn="ctr" defTabSz="914400" fontAlgn="ctr"/>
            <a:endParaRPr lang="en-US" altLang="zh-CN" kern="0" dirty="0">
              <a:solidFill>
                <a:prstClr val="white"/>
              </a:solidFill>
              <a:latin typeface="Huawei Sans" panose="020C0503030203020204" pitchFamily="34" charset="0"/>
            </a:endParaRPr>
          </a:p>
        </p:txBody>
      </p:sp>
      <p:sp>
        <p:nvSpPr>
          <p:cNvPr id="32" name="圆角矩形 31"/>
          <p:cNvSpPr/>
          <p:nvPr/>
        </p:nvSpPr>
        <p:spPr>
          <a:xfrm>
            <a:off x="2122985" y="2590182"/>
            <a:ext cx="1850229" cy="1476268"/>
          </a:xfrm>
          <a:prstGeom prst="roundRect">
            <a:avLst>
              <a:gd name="adj" fmla="val 3166"/>
            </a:avLst>
          </a:prstGeom>
          <a:solidFill>
            <a:sysClr val="window" lastClr="FFFFFF">
              <a:lumMod val="95000"/>
            </a:sysClr>
          </a:solidFill>
          <a:ln w="12700" cap="flat" cmpd="sng" algn="ctr">
            <a:noFill/>
            <a:prstDash val="solid"/>
            <a:miter lim="800000"/>
          </a:ln>
          <a:effectLst/>
        </p:spPr>
        <p:txBody>
          <a:bodyPr rtlCol="0" anchor="ctr"/>
          <a:lstStyle/>
          <a:p>
            <a:pPr algn="ctr" defTabSz="914034" fontAlgn="ctr">
              <a:defRPr/>
            </a:pPr>
            <a:endParaRPr lang="en-US" altLang="zh-CN" sz="1799"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a:xfrm>
            <a:off x="3270982" y="3628691"/>
            <a:ext cx="532391" cy="307777"/>
          </a:xfrm>
          <a:prstGeom prst="rect">
            <a:avLst/>
          </a:prstGeom>
          <a:noFill/>
        </p:spPr>
        <p:txBody>
          <a:bodyPr wrap="square" rtlCol="0">
            <a:spAutoFit/>
          </a:bodyPr>
          <a:lstStyle/>
          <a:p>
            <a:pPr algn="ctr" defTabSz="914034" fontAlgn="ctr"/>
            <a:r>
              <a:rPr lang="en-US" sz="1400" b="1" dirty="0" smtClean="0">
                <a:solidFill>
                  <a:prstClr val="black"/>
                </a:solidFill>
                <a:latin typeface="Huawei Sans" panose="020C0503030203020204" pitchFamily="34" charset="0"/>
              </a:rPr>
              <a:t>AP2</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4" name="图片 105" descr="AP.png"/>
          <p:cNvPicPr>
            <a:picLocks/>
          </p:cNvPicPr>
          <p:nvPr/>
        </p:nvPicPr>
        <p:blipFill>
          <a:blip r:embed="rId3" cstate="print">
            <a:duotone>
              <a:schemeClr val="accent3">
                <a:shade val="45000"/>
                <a:satMod val="135000"/>
              </a:schemeClr>
              <a:prstClr val="white"/>
            </a:duotone>
          </a:blip>
          <a:stretch>
            <a:fillRect/>
          </a:stretch>
        </p:blipFill>
        <p:spPr>
          <a:xfrm>
            <a:off x="2804693" y="3603931"/>
            <a:ext cx="492096" cy="402622"/>
          </a:xfrm>
          <a:prstGeom prst="rect">
            <a:avLst/>
          </a:prstGeom>
          <a:noFill/>
        </p:spPr>
      </p:pic>
      <p:pic>
        <p:nvPicPr>
          <p:cNvPr id="35" name="Picture 2" descr="G:\做的项目\公共\扁平图标切换\更新2015_01_21\oss扁平图标库2015_01_21更新-04.png"/>
          <p:cNvPicPr>
            <a:picLocks noChangeArrowheads="1"/>
          </p:cNvPicPr>
          <p:nvPr/>
        </p:nvPicPr>
        <p:blipFill>
          <a:blip r:embed="rId4" cstate="print"/>
          <a:stretch>
            <a:fillRect/>
          </a:stretch>
        </p:blipFill>
        <p:spPr bwMode="auto">
          <a:xfrm>
            <a:off x="2804693" y="2549367"/>
            <a:ext cx="492096" cy="402622"/>
          </a:xfrm>
          <a:prstGeom prst="rect">
            <a:avLst/>
          </a:prstGeom>
        </p:spPr>
      </p:pic>
      <p:cxnSp>
        <p:nvCxnSpPr>
          <p:cNvPr id="36" name="Straight Connector 167"/>
          <p:cNvCxnSpPr/>
          <p:nvPr/>
        </p:nvCxnSpPr>
        <p:spPr>
          <a:xfrm>
            <a:off x="3050741" y="2951989"/>
            <a:ext cx="0" cy="651942"/>
          </a:xfrm>
          <a:prstGeom prst="line">
            <a:avLst/>
          </a:prstGeom>
          <a:noFill/>
          <a:ln w="19050" cap="flat" cmpd="sng" algn="ctr">
            <a:solidFill>
              <a:sysClr val="windowText" lastClr="000000"/>
            </a:solidFill>
            <a:prstDash val="solid"/>
            <a:miter lim="800000"/>
          </a:ln>
          <a:effectLst/>
        </p:spPr>
      </p:cxnSp>
      <p:pic>
        <p:nvPicPr>
          <p:cNvPr id="37" name="图片 36" descr="wifi信号蓝.png"/>
          <p:cNvPicPr>
            <a:picLocks/>
          </p:cNvPicPr>
          <p:nvPr/>
        </p:nvPicPr>
        <p:blipFill>
          <a:blip r:embed="rId5" cstate="print"/>
          <a:stretch>
            <a:fillRect/>
          </a:stretch>
        </p:blipFill>
        <p:spPr>
          <a:xfrm rot="10800000">
            <a:off x="2804873" y="4066450"/>
            <a:ext cx="491738" cy="307052"/>
          </a:xfrm>
          <a:prstGeom prst="rect">
            <a:avLst/>
          </a:prstGeom>
        </p:spPr>
      </p:pic>
      <p:pic>
        <p:nvPicPr>
          <p:cNvPr id="38" name="图片 37" descr="SAN网络-蓝.png"/>
          <p:cNvPicPr>
            <a:picLocks noChangeAspect="1"/>
          </p:cNvPicPr>
          <p:nvPr/>
        </p:nvPicPr>
        <p:blipFill>
          <a:blip r:embed="rId6" cstate="print"/>
          <a:stretch>
            <a:fillRect/>
          </a:stretch>
        </p:blipFill>
        <p:spPr>
          <a:xfrm>
            <a:off x="2170302" y="5289433"/>
            <a:ext cx="263967" cy="432458"/>
          </a:xfrm>
          <a:prstGeom prst="rect">
            <a:avLst/>
          </a:prstGeom>
        </p:spPr>
      </p:pic>
      <p:cxnSp>
        <p:nvCxnSpPr>
          <p:cNvPr id="39" name="Straight Connector 167"/>
          <p:cNvCxnSpPr/>
          <p:nvPr/>
        </p:nvCxnSpPr>
        <p:spPr>
          <a:xfrm>
            <a:off x="3049421" y="1714557"/>
            <a:ext cx="2641" cy="834810"/>
          </a:xfrm>
          <a:prstGeom prst="line">
            <a:avLst/>
          </a:prstGeom>
          <a:noFill/>
          <a:ln w="19050" cap="flat" cmpd="sng" algn="ctr">
            <a:solidFill>
              <a:srgbClr val="D86060"/>
            </a:solidFill>
            <a:prstDash val="solid"/>
            <a:miter lim="800000"/>
          </a:ln>
          <a:effectLst/>
        </p:spPr>
      </p:cxnSp>
      <p:grpSp>
        <p:nvGrpSpPr>
          <p:cNvPr id="40" name="组合 39"/>
          <p:cNvGrpSpPr/>
          <p:nvPr/>
        </p:nvGrpSpPr>
        <p:grpSpPr>
          <a:xfrm>
            <a:off x="2243424" y="1160768"/>
            <a:ext cx="1614634" cy="844016"/>
            <a:chOff x="1588013" y="1514099"/>
            <a:chExt cx="1614634" cy="844016"/>
          </a:xfrm>
        </p:grpSpPr>
        <p:sp>
          <p:nvSpPr>
            <p:cNvPr id="41" name="Freeform 159"/>
            <p:cNvSpPr/>
            <p:nvPr/>
          </p:nvSpPr>
          <p:spPr>
            <a:xfrm flipH="1">
              <a:off x="1588013" y="1514099"/>
              <a:ext cx="1614634" cy="8440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ndParaRPr>
            </a:p>
          </p:txBody>
        </p:sp>
        <p:pic>
          <p:nvPicPr>
            <p:cNvPr id="42" name="图片 4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702462" y="1936107"/>
              <a:ext cx="1319263" cy="243307"/>
            </a:xfrm>
            <a:prstGeom prst="rect">
              <a:avLst/>
            </a:prstGeom>
          </p:spPr>
        </p:pic>
      </p:grpSp>
      <p:pic>
        <p:nvPicPr>
          <p:cNvPr id="43" name="图片 42" descr="SAN网络-蓝.png"/>
          <p:cNvPicPr>
            <a:picLocks noChangeAspect="1"/>
          </p:cNvPicPr>
          <p:nvPr/>
        </p:nvPicPr>
        <p:blipFill>
          <a:blip r:embed="rId6" cstate="print"/>
          <a:stretch>
            <a:fillRect/>
          </a:stretch>
        </p:blipFill>
        <p:spPr>
          <a:xfrm>
            <a:off x="2619421" y="5289433"/>
            <a:ext cx="263967" cy="432458"/>
          </a:xfrm>
          <a:prstGeom prst="rect">
            <a:avLst/>
          </a:prstGeom>
        </p:spPr>
      </p:pic>
      <p:pic>
        <p:nvPicPr>
          <p:cNvPr id="44" name="图片 43" descr="SAN网络-蓝.png"/>
          <p:cNvPicPr>
            <a:picLocks noChangeAspect="1"/>
          </p:cNvPicPr>
          <p:nvPr/>
        </p:nvPicPr>
        <p:blipFill>
          <a:blip r:embed="rId6" cstate="print"/>
          <a:stretch>
            <a:fillRect/>
          </a:stretch>
        </p:blipFill>
        <p:spPr>
          <a:xfrm>
            <a:off x="3068540" y="5289433"/>
            <a:ext cx="263967" cy="432458"/>
          </a:xfrm>
          <a:prstGeom prst="rect">
            <a:avLst/>
          </a:prstGeom>
        </p:spPr>
      </p:pic>
      <p:pic>
        <p:nvPicPr>
          <p:cNvPr id="45" name="图片 44" descr="日志告警服务器-蓝.png"/>
          <p:cNvPicPr>
            <a:picLocks/>
          </p:cNvPicPr>
          <p:nvPr/>
        </p:nvPicPr>
        <p:blipFill>
          <a:blip r:embed="rId8" cstate="print"/>
          <a:stretch>
            <a:fillRect/>
          </a:stretch>
        </p:blipFill>
        <p:spPr>
          <a:xfrm>
            <a:off x="3517658" y="5414839"/>
            <a:ext cx="491738" cy="307052"/>
          </a:xfrm>
          <a:prstGeom prst="rect">
            <a:avLst/>
          </a:prstGeom>
        </p:spPr>
      </p:pic>
      <p:sp>
        <p:nvSpPr>
          <p:cNvPr id="46" name="文本框 45"/>
          <p:cNvSpPr txBox="1"/>
          <p:nvPr/>
        </p:nvSpPr>
        <p:spPr>
          <a:xfrm>
            <a:off x="1862741" y="4473248"/>
            <a:ext cx="2376000" cy="652486"/>
          </a:xfrm>
          <a:prstGeom prst="rect">
            <a:avLst/>
          </a:prstGeom>
          <a:noFill/>
        </p:spPr>
        <p:txBody>
          <a:bodyPr wrap="square" rtlCol="0">
            <a:spAutoFit/>
          </a:bodyPr>
          <a:lstStyle/>
          <a:p>
            <a:pPr algn="ctr" defTabSz="914034" fontAlgn="ctr">
              <a:lnSpc>
                <a:spcPct val="130000"/>
              </a:lnSpc>
            </a:pPr>
            <a:r>
              <a:rPr lang="en-US" sz="1400" dirty="0" smtClean="0">
                <a:solidFill>
                  <a:prstClr val="black"/>
                </a:solidFill>
                <a:latin typeface="Huawei Sans" panose="020C0503030203020204" pitchFamily="34" charset="0"/>
              </a:rPr>
              <a:t>SSID: </a:t>
            </a:r>
            <a:r>
              <a:rPr lang="en-US" sz="1400" dirty="0" err="1" smtClean="0">
                <a:solidFill>
                  <a:prstClr val="black"/>
                </a:solidFill>
                <a:latin typeface="Huawei Sans" panose="020C0503030203020204" pitchFamily="34" charset="0"/>
              </a:rPr>
              <a:t>iMaster_NCE_Demo</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034" fontAlgn="ctr">
              <a:lnSpc>
                <a:spcPct val="130000"/>
              </a:lnSpc>
            </a:pPr>
            <a:r>
              <a:rPr lang="en-US" sz="1400" dirty="0" smtClean="0">
                <a:solidFill>
                  <a:prstClr val="black"/>
                </a:solidFill>
                <a:latin typeface="Huawei Sans" panose="020C0503030203020204" pitchFamily="34" charset="0"/>
              </a:rPr>
              <a:t>Portal authentication</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任意多边形 47"/>
          <p:cNvSpPr/>
          <p:nvPr/>
        </p:nvSpPr>
        <p:spPr>
          <a:xfrm flipV="1">
            <a:off x="3332506" y="2224101"/>
            <a:ext cx="3171035" cy="650532"/>
          </a:xfrm>
          <a:custGeom>
            <a:avLst/>
            <a:gdLst>
              <a:gd name="connsiteX0" fmla="*/ 0 w 8838707"/>
              <a:gd name="connsiteY0" fmla="*/ 66068 h 1796796"/>
              <a:gd name="connsiteX1" fmla="*/ 8838707 w 8838707"/>
              <a:gd name="connsiteY1" fmla="*/ 0 h 1796796"/>
              <a:gd name="connsiteX2" fmla="*/ 8516888 w 8838707"/>
              <a:gd name="connsiteY2" fmla="*/ 1796796 h 1796796"/>
              <a:gd name="connsiteX3" fmla="*/ 0 w 8838707"/>
              <a:gd name="connsiteY3" fmla="*/ 66068 h 1796796"/>
              <a:gd name="connsiteX4" fmla="*/ 0 w 10168927"/>
              <a:gd name="connsiteY4" fmla="*/ 166548 h 2689615"/>
            </a:gdLst>
            <a:ahLst/>
            <a:cxnLst>
              <a:cxn ang="0">
                <a:pos x="connsiteX0" y="connsiteY0"/>
              </a:cxn>
              <a:cxn ang="0">
                <a:pos x="connsiteX1" y="connsiteY1"/>
              </a:cxn>
              <a:cxn ang="0">
                <a:pos x="connsiteX2" y="connsiteY2"/>
              </a:cxn>
              <a:cxn ang="0">
                <a:pos x="connsiteX3" y="connsiteY3"/>
              </a:cxn>
            </a:cxnLst>
            <a:rect l="l" t="t" r="r" b="b"/>
            <a:pathLst>
              <a:path w="8838707" h="1796795">
                <a:moveTo>
                  <a:pt x="0" y="66068"/>
                </a:moveTo>
                <a:lnTo>
                  <a:pt x="8838707" y="0"/>
                </a:lnTo>
                <a:lnTo>
                  <a:pt x="8516888" y="1796796"/>
                </a:lnTo>
                <a:lnTo>
                  <a:pt x="0" y="66068"/>
                </a:lnTo>
                <a:close/>
              </a:path>
            </a:pathLst>
          </a:custGeom>
          <a:gradFill flip="none" rotWithShape="1">
            <a:gsLst>
              <a:gs pos="100000">
                <a:schemeClr val="bg1">
                  <a:alpha val="0"/>
                </a:schemeClr>
              </a:gs>
              <a:gs pos="39000">
                <a:srgbClr val="58CCF6"/>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细黑简体" panose="02000000000000000000" pitchFamily="2" charset="-122"/>
              <a:cs typeface="Huawei Sans" panose="020C0503030203020204" pitchFamily="34" charset="0"/>
              <a:sym typeface="Huawei Sans" panose="020C0503030203020204" pitchFamily="34" charset="0"/>
            </a:endParaRPr>
          </a:p>
        </p:txBody>
      </p:sp>
      <p:pic>
        <p:nvPicPr>
          <p:cNvPr id="49" name="图片 48"/>
          <p:cNvPicPr>
            <a:picLocks/>
          </p:cNvPicPr>
          <p:nvPr/>
        </p:nvPicPr>
        <p:blipFill rotWithShape="1">
          <a:blip r:embed="rId9"/>
          <a:srcRect r="28118" b="18996"/>
          <a:stretch/>
        </p:blipFill>
        <p:spPr>
          <a:xfrm>
            <a:off x="6806825" y="946150"/>
            <a:ext cx="4191750" cy="3814492"/>
          </a:xfrm>
          <a:prstGeom prst="rect">
            <a:avLst/>
          </a:prstGeom>
          <a:ln>
            <a:solidFill>
              <a:sysClr val="window" lastClr="FFFFFF">
                <a:lumMod val="85000"/>
              </a:sysClr>
            </a:solidFill>
          </a:ln>
        </p:spPr>
      </p:pic>
      <p:pic>
        <p:nvPicPr>
          <p:cNvPr id="3" name="图片 2"/>
          <p:cNvPicPr>
            <a:picLocks/>
          </p:cNvPicPr>
          <p:nvPr/>
        </p:nvPicPr>
        <p:blipFill rotWithShape="1">
          <a:blip r:embed="rId10"/>
          <a:srcRect r="18115" b="3427"/>
          <a:stretch/>
        </p:blipFill>
        <p:spPr>
          <a:xfrm>
            <a:off x="6218005" y="4906022"/>
            <a:ext cx="5369391" cy="766822"/>
          </a:xfrm>
          <a:prstGeom prst="rect">
            <a:avLst/>
          </a:prstGeom>
          <a:ln>
            <a:solidFill>
              <a:schemeClr val="bg1">
                <a:lumMod val="85000"/>
              </a:schemeClr>
            </a:solidFill>
          </a:ln>
        </p:spPr>
      </p:pic>
      <p:sp>
        <p:nvSpPr>
          <p:cNvPr id="28" name="五边形 27"/>
          <p:cNvSpPr/>
          <p:nvPr/>
        </p:nvSpPr>
        <p:spPr bwMode="gray">
          <a:xfrm>
            <a:off x="6603224" y="58049"/>
            <a:ext cx="847321" cy="335812"/>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Site Creation</a:t>
            </a:r>
          </a:p>
        </p:txBody>
      </p:sp>
      <p:sp>
        <p:nvSpPr>
          <p:cNvPr id="29" name="燕尾形 28"/>
          <p:cNvSpPr/>
          <p:nvPr/>
        </p:nvSpPr>
        <p:spPr bwMode="gray">
          <a:xfrm>
            <a:off x="7305960" y="58049"/>
            <a:ext cx="1286133"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Device Onboarding</a:t>
            </a:r>
          </a:p>
        </p:txBody>
      </p:sp>
      <p:sp>
        <p:nvSpPr>
          <p:cNvPr id="30" name="燕尾形 29"/>
          <p:cNvSpPr/>
          <p:nvPr/>
        </p:nvSpPr>
        <p:spPr bwMode="gray">
          <a:xfrm>
            <a:off x="8447508" y="58049"/>
            <a:ext cx="1409279"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AR2 Service Configuration</a:t>
            </a:r>
          </a:p>
        </p:txBody>
      </p:sp>
      <p:sp>
        <p:nvSpPr>
          <p:cNvPr id="47" name="燕尾形 46"/>
          <p:cNvSpPr/>
          <p:nvPr/>
        </p:nvSpPr>
        <p:spPr bwMode="gray">
          <a:xfrm>
            <a:off x="9712202" y="58049"/>
            <a:ext cx="1409282" cy="335812"/>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AP2 Service Configuration</a:t>
            </a:r>
          </a:p>
        </p:txBody>
      </p:sp>
      <p:sp>
        <p:nvSpPr>
          <p:cNvPr id="55" name="燕尾形 54"/>
          <p:cNvSpPr/>
          <p:nvPr/>
        </p:nvSpPr>
        <p:spPr bwMode="gray">
          <a:xfrm>
            <a:off x="10976897" y="58049"/>
            <a:ext cx="723695"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O&amp;M</a:t>
            </a:r>
          </a:p>
        </p:txBody>
      </p:sp>
    </p:spTree>
    <p:extLst>
      <p:ext uri="{BB962C8B-B14F-4D97-AF65-F5344CB8AC3E}">
        <p14:creationId xmlns:p14="http://schemas.microsoft.com/office/powerpoint/2010/main" val="210767534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Network Access Configuration for Wireless Users (3)</a:t>
            </a:r>
            <a:endParaRPr lang="en-US" altLang="zh-CN" dirty="0"/>
          </a:p>
        </p:txBody>
      </p:sp>
      <p:sp>
        <p:nvSpPr>
          <p:cNvPr id="6" name="TextBox 179"/>
          <p:cNvSpPr txBox="1"/>
          <p:nvPr/>
        </p:nvSpPr>
        <p:spPr>
          <a:xfrm>
            <a:off x="6829036" y="5289433"/>
            <a:ext cx="4147328" cy="701792"/>
          </a:xfrm>
          <a:prstGeom prst="roundRect">
            <a:avLst>
              <a:gd name="adj" fmla="val 12806"/>
            </a:avLst>
          </a:prstGeom>
          <a:solidFill>
            <a:srgbClr val="E28189"/>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400" dirty="0" smtClean="0">
                <a:latin typeface="Huawei Sans" panose="020C0503030203020204" pitchFamily="34" charset="0"/>
              </a:rPr>
              <a:t>Configure the LAN interface of AR2 to allow packets from the VLANs to which wireless users belong to pass through.</a:t>
            </a:r>
            <a:endParaRPr lang="en-US" altLang="zh-CN" sz="1400" dirty="0">
              <a:latin typeface="Huawei Sans" panose="020C0503030203020204" pitchFamily="34" charset="0"/>
            </a:endParaRPr>
          </a:p>
        </p:txBody>
      </p:sp>
      <p:sp>
        <p:nvSpPr>
          <p:cNvPr id="31" name="圆角矩形 30"/>
          <p:cNvSpPr/>
          <p:nvPr/>
        </p:nvSpPr>
        <p:spPr>
          <a:xfrm>
            <a:off x="1862741" y="4464457"/>
            <a:ext cx="2376000" cy="1437035"/>
          </a:xfrm>
          <a:prstGeom prst="roundRect">
            <a:avLst>
              <a:gd name="adj" fmla="val 2222"/>
            </a:avLst>
          </a:prstGeom>
          <a:solidFill>
            <a:srgbClr val="F4FBFE"/>
          </a:solidFill>
          <a:ln w="19050" cap="flat" cmpd="sng" algn="ctr">
            <a:solidFill>
              <a:srgbClr val="99DFF9"/>
            </a:solidFill>
            <a:prstDash val="solid"/>
            <a:miter lim="800000"/>
          </a:ln>
          <a:effectLst/>
        </p:spPr>
        <p:txBody>
          <a:bodyPr rtlCol="0" anchor="ctr"/>
          <a:lstStyle/>
          <a:p>
            <a:pPr algn="ctr" defTabSz="914400" fontAlgn="ctr"/>
            <a:endParaRPr lang="en-US" altLang="zh-CN" kern="0" dirty="0">
              <a:solidFill>
                <a:prstClr val="white"/>
              </a:solidFill>
              <a:latin typeface="Huawei Sans" panose="020C0503030203020204" pitchFamily="34" charset="0"/>
            </a:endParaRPr>
          </a:p>
        </p:txBody>
      </p:sp>
      <p:sp>
        <p:nvSpPr>
          <p:cNvPr id="32" name="圆角矩形 31"/>
          <p:cNvSpPr/>
          <p:nvPr/>
        </p:nvSpPr>
        <p:spPr>
          <a:xfrm>
            <a:off x="2122985" y="2590182"/>
            <a:ext cx="1850229" cy="1476268"/>
          </a:xfrm>
          <a:prstGeom prst="roundRect">
            <a:avLst>
              <a:gd name="adj" fmla="val 3166"/>
            </a:avLst>
          </a:prstGeom>
          <a:solidFill>
            <a:sysClr val="window" lastClr="FFFFFF">
              <a:lumMod val="95000"/>
            </a:sysClr>
          </a:solidFill>
          <a:ln w="12700" cap="flat" cmpd="sng" algn="ctr">
            <a:noFill/>
            <a:prstDash val="solid"/>
            <a:miter lim="800000"/>
          </a:ln>
          <a:effectLst/>
        </p:spPr>
        <p:txBody>
          <a:bodyPr rtlCol="0" anchor="ctr"/>
          <a:lstStyle/>
          <a:p>
            <a:pPr algn="ctr" defTabSz="914034" fontAlgn="ctr">
              <a:defRPr/>
            </a:pPr>
            <a:endParaRPr lang="en-US" altLang="zh-CN" sz="1799"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a:xfrm>
            <a:off x="3270982" y="3628691"/>
            <a:ext cx="532391" cy="307777"/>
          </a:xfrm>
          <a:prstGeom prst="rect">
            <a:avLst/>
          </a:prstGeom>
          <a:noFill/>
        </p:spPr>
        <p:txBody>
          <a:bodyPr wrap="square" rtlCol="0">
            <a:spAutoFit/>
          </a:bodyPr>
          <a:lstStyle/>
          <a:p>
            <a:pPr algn="ctr" defTabSz="914034" fontAlgn="ctr"/>
            <a:r>
              <a:rPr lang="en-US" sz="1400" b="1" dirty="0" smtClean="0">
                <a:solidFill>
                  <a:prstClr val="black"/>
                </a:solidFill>
                <a:latin typeface="Huawei Sans" panose="020C0503030203020204" pitchFamily="34" charset="0"/>
              </a:rPr>
              <a:t>AP2</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4" name="图片 105" descr="AP.png"/>
          <p:cNvPicPr>
            <a:picLocks/>
          </p:cNvPicPr>
          <p:nvPr/>
        </p:nvPicPr>
        <p:blipFill>
          <a:blip r:embed="rId3" cstate="print">
            <a:duotone>
              <a:schemeClr val="accent3">
                <a:shade val="45000"/>
                <a:satMod val="135000"/>
              </a:schemeClr>
              <a:prstClr val="white"/>
            </a:duotone>
          </a:blip>
          <a:stretch>
            <a:fillRect/>
          </a:stretch>
        </p:blipFill>
        <p:spPr>
          <a:xfrm>
            <a:off x="2804693" y="3603931"/>
            <a:ext cx="492096" cy="402622"/>
          </a:xfrm>
          <a:prstGeom prst="rect">
            <a:avLst/>
          </a:prstGeom>
          <a:noFill/>
        </p:spPr>
      </p:pic>
      <p:pic>
        <p:nvPicPr>
          <p:cNvPr id="35" name="Picture 2" descr="G:\做的项目\公共\扁平图标切换\更新2015_01_21\oss扁平图标库2015_01_21更新-04.png"/>
          <p:cNvPicPr>
            <a:picLocks noChangeArrowheads="1"/>
          </p:cNvPicPr>
          <p:nvPr/>
        </p:nvPicPr>
        <p:blipFill>
          <a:blip r:embed="rId4" cstate="print"/>
          <a:stretch>
            <a:fillRect/>
          </a:stretch>
        </p:blipFill>
        <p:spPr bwMode="auto">
          <a:xfrm>
            <a:off x="2804693" y="2549367"/>
            <a:ext cx="492096" cy="402622"/>
          </a:xfrm>
          <a:prstGeom prst="rect">
            <a:avLst/>
          </a:prstGeom>
        </p:spPr>
      </p:pic>
      <p:cxnSp>
        <p:nvCxnSpPr>
          <p:cNvPr id="36" name="Straight Connector 167"/>
          <p:cNvCxnSpPr/>
          <p:nvPr/>
        </p:nvCxnSpPr>
        <p:spPr>
          <a:xfrm>
            <a:off x="3050741" y="2951989"/>
            <a:ext cx="0" cy="651942"/>
          </a:xfrm>
          <a:prstGeom prst="line">
            <a:avLst/>
          </a:prstGeom>
          <a:noFill/>
          <a:ln w="19050" cap="flat" cmpd="sng" algn="ctr">
            <a:solidFill>
              <a:sysClr val="windowText" lastClr="000000"/>
            </a:solidFill>
            <a:prstDash val="solid"/>
            <a:miter lim="800000"/>
          </a:ln>
          <a:effectLst/>
        </p:spPr>
      </p:cxnSp>
      <p:pic>
        <p:nvPicPr>
          <p:cNvPr id="37" name="图片 36" descr="wifi信号蓝.png"/>
          <p:cNvPicPr>
            <a:picLocks/>
          </p:cNvPicPr>
          <p:nvPr/>
        </p:nvPicPr>
        <p:blipFill>
          <a:blip r:embed="rId5" cstate="print"/>
          <a:stretch>
            <a:fillRect/>
          </a:stretch>
        </p:blipFill>
        <p:spPr>
          <a:xfrm rot="10800000">
            <a:off x="2804873" y="4066450"/>
            <a:ext cx="491738" cy="307052"/>
          </a:xfrm>
          <a:prstGeom prst="rect">
            <a:avLst/>
          </a:prstGeom>
        </p:spPr>
      </p:pic>
      <p:pic>
        <p:nvPicPr>
          <p:cNvPr id="38" name="图片 37" descr="SAN网络-蓝.png"/>
          <p:cNvPicPr>
            <a:picLocks noChangeAspect="1"/>
          </p:cNvPicPr>
          <p:nvPr/>
        </p:nvPicPr>
        <p:blipFill>
          <a:blip r:embed="rId6" cstate="print"/>
          <a:stretch>
            <a:fillRect/>
          </a:stretch>
        </p:blipFill>
        <p:spPr>
          <a:xfrm>
            <a:off x="2170302" y="5289433"/>
            <a:ext cx="263967" cy="432458"/>
          </a:xfrm>
          <a:prstGeom prst="rect">
            <a:avLst/>
          </a:prstGeom>
        </p:spPr>
      </p:pic>
      <p:cxnSp>
        <p:nvCxnSpPr>
          <p:cNvPr id="39" name="Straight Connector 167"/>
          <p:cNvCxnSpPr/>
          <p:nvPr/>
        </p:nvCxnSpPr>
        <p:spPr>
          <a:xfrm>
            <a:off x="3049421" y="1714557"/>
            <a:ext cx="2641" cy="834810"/>
          </a:xfrm>
          <a:prstGeom prst="line">
            <a:avLst/>
          </a:prstGeom>
          <a:noFill/>
          <a:ln w="19050" cap="flat" cmpd="sng" algn="ctr">
            <a:solidFill>
              <a:srgbClr val="D86060"/>
            </a:solidFill>
            <a:prstDash val="solid"/>
            <a:miter lim="800000"/>
          </a:ln>
          <a:effectLst/>
        </p:spPr>
      </p:cxnSp>
      <p:grpSp>
        <p:nvGrpSpPr>
          <p:cNvPr id="40" name="组合 39"/>
          <p:cNvGrpSpPr/>
          <p:nvPr/>
        </p:nvGrpSpPr>
        <p:grpSpPr>
          <a:xfrm>
            <a:off x="2243424" y="1160768"/>
            <a:ext cx="1614634" cy="844016"/>
            <a:chOff x="1588013" y="1514099"/>
            <a:chExt cx="1614634" cy="844016"/>
          </a:xfrm>
        </p:grpSpPr>
        <p:sp>
          <p:nvSpPr>
            <p:cNvPr id="41" name="Freeform 159"/>
            <p:cNvSpPr/>
            <p:nvPr/>
          </p:nvSpPr>
          <p:spPr>
            <a:xfrm flipH="1">
              <a:off x="1588013" y="1514099"/>
              <a:ext cx="1614634" cy="8440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ndParaRPr>
            </a:p>
          </p:txBody>
        </p:sp>
        <p:pic>
          <p:nvPicPr>
            <p:cNvPr id="42" name="图片 4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702462" y="1936107"/>
              <a:ext cx="1319263" cy="243307"/>
            </a:xfrm>
            <a:prstGeom prst="rect">
              <a:avLst/>
            </a:prstGeom>
          </p:spPr>
        </p:pic>
      </p:grpSp>
      <p:pic>
        <p:nvPicPr>
          <p:cNvPr id="43" name="图片 42" descr="SAN网络-蓝.png"/>
          <p:cNvPicPr>
            <a:picLocks noChangeAspect="1"/>
          </p:cNvPicPr>
          <p:nvPr/>
        </p:nvPicPr>
        <p:blipFill>
          <a:blip r:embed="rId6" cstate="print"/>
          <a:stretch>
            <a:fillRect/>
          </a:stretch>
        </p:blipFill>
        <p:spPr>
          <a:xfrm>
            <a:off x="2619421" y="5289433"/>
            <a:ext cx="263967" cy="432458"/>
          </a:xfrm>
          <a:prstGeom prst="rect">
            <a:avLst/>
          </a:prstGeom>
        </p:spPr>
      </p:pic>
      <p:pic>
        <p:nvPicPr>
          <p:cNvPr id="44" name="图片 43" descr="SAN网络-蓝.png"/>
          <p:cNvPicPr>
            <a:picLocks noChangeAspect="1"/>
          </p:cNvPicPr>
          <p:nvPr/>
        </p:nvPicPr>
        <p:blipFill>
          <a:blip r:embed="rId6" cstate="print"/>
          <a:stretch>
            <a:fillRect/>
          </a:stretch>
        </p:blipFill>
        <p:spPr>
          <a:xfrm>
            <a:off x="3068540" y="5289433"/>
            <a:ext cx="263967" cy="432458"/>
          </a:xfrm>
          <a:prstGeom prst="rect">
            <a:avLst/>
          </a:prstGeom>
        </p:spPr>
      </p:pic>
      <p:pic>
        <p:nvPicPr>
          <p:cNvPr id="45" name="图片 44" descr="日志告警服务器-蓝.png"/>
          <p:cNvPicPr>
            <a:picLocks/>
          </p:cNvPicPr>
          <p:nvPr/>
        </p:nvPicPr>
        <p:blipFill>
          <a:blip r:embed="rId8" cstate="print"/>
          <a:stretch>
            <a:fillRect/>
          </a:stretch>
        </p:blipFill>
        <p:spPr>
          <a:xfrm>
            <a:off x="3517658" y="5414839"/>
            <a:ext cx="491738" cy="307052"/>
          </a:xfrm>
          <a:prstGeom prst="rect">
            <a:avLst/>
          </a:prstGeom>
        </p:spPr>
      </p:pic>
      <p:sp>
        <p:nvSpPr>
          <p:cNvPr id="46" name="文本框 45"/>
          <p:cNvSpPr txBox="1"/>
          <p:nvPr/>
        </p:nvSpPr>
        <p:spPr>
          <a:xfrm>
            <a:off x="1862741" y="4473248"/>
            <a:ext cx="2376000" cy="652486"/>
          </a:xfrm>
          <a:prstGeom prst="rect">
            <a:avLst/>
          </a:prstGeom>
          <a:noFill/>
        </p:spPr>
        <p:txBody>
          <a:bodyPr wrap="square" rtlCol="0">
            <a:spAutoFit/>
          </a:bodyPr>
          <a:lstStyle/>
          <a:p>
            <a:pPr algn="ctr" defTabSz="914034" fontAlgn="ctr">
              <a:lnSpc>
                <a:spcPct val="130000"/>
              </a:lnSpc>
            </a:pPr>
            <a:r>
              <a:rPr lang="en-US" sz="1400" dirty="0" smtClean="0">
                <a:solidFill>
                  <a:prstClr val="black"/>
                </a:solidFill>
                <a:latin typeface="Huawei Sans" panose="020C0503030203020204" pitchFamily="34" charset="0"/>
              </a:rPr>
              <a:t>SSID: </a:t>
            </a:r>
            <a:r>
              <a:rPr lang="en-US" sz="1400" dirty="0" err="1" smtClean="0">
                <a:solidFill>
                  <a:prstClr val="black"/>
                </a:solidFill>
                <a:latin typeface="Huawei Sans" panose="020C0503030203020204" pitchFamily="34" charset="0"/>
              </a:rPr>
              <a:t>iMaster_NCE_Demo</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034" fontAlgn="ctr">
              <a:lnSpc>
                <a:spcPct val="130000"/>
              </a:lnSpc>
            </a:pPr>
            <a:r>
              <a:rPr lang="en-US" sz="1400" dirty="0" smtClean="0">
                <a:solidFill>
                  <a:prstClr val="black"/>
                </a:solidFill>
                <a:latin typeface="Huawei Sans" panose="020C0503030203020204" pitchFamily="34" charset="0"/>
              </a:rPr>
              <a:t>Portal authentication</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任意多边形 23"/>
          <p:cNvSpPr/>
          <p:nvPr/>
        </p:nvSpPr>
        <p:spPr>
          <a:xfrm flipV="1">
            <a:off x="3332506" y="2224101"/>
            <a:ext cx="3171035" cy="650532"/>
          </a:xfrm>
          <a:custGeom>
            <a:avLst/>
            <a:gdLst>
              <a:gd name="connsiteX0" fmla="*/ 0 w 8838707"/>
              <a:gd name="connsiteY0" fmla="*/ 66068 h 1796796"/>
              <a:gd name="connsiteX1" fmla="*/ 8838707 w 8838707"/>
              <a:gd name="connsiteY1" fmla="*/ 0 h 1796796"/>
              <a:gd name="connsiteX2" fmla="*/ 8516888 w 8838707"/>
              <a:gd name="connsiteY2" fmla="*/ 1796796 h 1796796"/>
              <a:gd name="connsiteX3" fmla="*/ 0 w 8838707"/>
              <a:gd name="connsiteY3" fmla="*/ 66068 h 1796796"/>
              <a:gd name="connsiteX4" fmla="*/ 0 w 10168927"/>
              <a:gd name="connsiteY4" fmla="*/ 166548 h 2689615"/>
            </a:gdLst>
            <a:ahLst/>
            <a:cxnLst>
              <a:cxn ang="0">
                <a:pos x="connsiteX0" y="connsiteY0"/>
              </a:cxn>
              <a:cxn ang="0">
                <a:pos x="connsiteX1" y="connsiteY1"/>
              </a:cxn>
              <a:cxn ang="0">
                <a:pos x="connsiteX2" y="connsiteY2"/>
              </a:cxn>
              <a:cxn ang="0">
                <a:pos x="connsiteX3" y="connsiteY3"/>
              </a:cxn>
            </a:cxnLst>
            <a:rect l="l" t="t" r="r" b="b"/>
            <a:pathLst>
              <a:path w="8838707" h="1796795">
                <a:moveTo>
                  <a:pt x="0" y="66068"/>
                </a:moveTo>
                <a:lnTo>
                  <a:pt x="8838707" y="0"/>
                </a:lnTo>
                <a:lnTo>
                  <a:pt x="8516888" y="1796796"/>
                </a:lnTo>
                <a:lnTo>
                  <a:pt x="0" y="66068"/>
                </a:lnTo>
                <a:close/>
              </a:path>
            </a:pathLst>
          </a:custGeom>
          <a:gradFill flip="none" rotWithShape="1">
            <a:gsLst>
              <a:gs pos="100000">
                <a:schemeClr val="bg1">
                  <a:alpha val="0"/>
                </a:schemeClr>
              </a:gs>
              <a:gs pos="39000">
                <a:srgbClr val="58CCF6"/>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细黑简体" panose="02000000000000000000" pitchFamily="2" charset="-122"/>
              <a:cs typeface="Huawei Sans" panose="020C0503030203020204" pitchFamily="34" charset="0"/>
              <a:sym typeface="Huawei Sans" panose="020C0503030203020204" pitchFamily="34" charset="0"/>
            </a:endParaRPr>
          </a:p>
        </p:txBody>
      </p:sp>
      <p:pic>
        <p:nvPicPr>
          <p:cNvPr id="4" name="图片 3"/>
          <p:cNvPicPr>
            <a:picLocks noChangeAspect="1"/>
          </p:cNvPicPr>
          <p:nvPr/>
        </p:nvPicPr>
        <p:blipFill>
          <a:blip r:embed="rId9"/>
          <a:stretch>
            <a:fillRect/>
          </a:stretch>
        </p:blipFill>
        <p:spPr>
          <a:xfrm>
            <a:off x="6702700" y="1578301"/>
            <a:ext cx="4400000" cy="3504762"/>
          </a:xfrm>
          <a:prstGeom prst="rect">
            <a:avLst/>
          </a:prstGeom>
          <a:ln>
            <a:solidFill>
              <a:schemeClr val="bg1">
                <a:lumMod val="85000"/>
              </a:schemeClr>
            </a:solidFill>
          </a:ln>
        </p:spPr>
      </p:pic>
      <p:sp>
        <p:nvSpPr>
          <p:cNvPr id="29" name="五边形 28"/>
          <p:cNvSpPr/>
          <p:nvPr/>
        </p:nvSpPr>
        <p:spPr bwMode="gray">
          <a:xfrm>
            <a:off x="6603224" y="58049"/>
            <a:ext cx="847321" cy="335812"/>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Site Creation</a:t>
            </a:r>
          </a:p>
        </p:txBody>
      </p:sp>
      <p:sp>
        <p:nvSpPr>
          <p:cNvPr id="30" name="燕尾形 29"/>
          <p:cNvSpPr/>
          <p:nvPr/>
        </p:nvSpPr>
        <p:spPr bwMode="gray">
          <a:xfrm>
            <a:off x="7305960" y="58049"/>
            <a:ext cx="1286133"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Device Onboarding</a:t>
            </a:r>
          </a:p>
        </p:txBody>
      </p:sp>
      <p:sp>
        <p:nvSpPr>
          <p:cNvPr id="47" name="燕尾形 46"/>
          <p:cNvSpPr/>
          <p:nvPr/>
        </p:nvSpPr>
        <p:spPr bwMode="gray">
          <a:xfrm>
            <a:off x="8447508" y="58049"/>
            <a:ext cx="1409279"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AR2 Service Configuration</a:t>
            </a:r>
          </a:p>
        </p:txBody>
      </p:sp>
      <p:sp>
        <p:nvSpPr>
          <p:cNvPr id="48" name="燕尾形 47"/>
          <p:cNvSpPr/>
          <p:nvPr/>
        </p:nvSpPr>
        <p:spPr bwMode="gray">
          <a:xfrm>
            <a:off x="9712202" y="58049"/>
            <a:ext cx="1409282" cy="335812"/>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AP2 Service Configuration</a:t>
            </a:r>
          </a:p>
        </p:txBody>
      </p:sp>
      <p:sp>
        <p:nvSpPr>
          <p:cNvPr id="49" name="燕尾形 48"/>
          <p:cNvSpPr/>
          <p:nvPr/>
        </p:nvSpPr>
        <p:spPr bwMode="gray">
          <a:xfrm>
            <a:off x="10976897" y="58049"/>
            <a:ext cx="723695"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O&amp;M</a:t>
            </a:r>
          </a:p>
        </p:txBody>
      </p:sp>
    </p:spTree>
    <p:extLst>
      <p:ext uri="{BB962C8B-B14F-4D97-AF65-F5344CB8AC3E}">
        <p14:creationId xmlns:p14="http://schemas.microsoft.com/office/powerpoint/2010/main" val="336012788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Network Access Configuration for Wireless Users (4)</a:t>
            </a:r>
            <a:endParaRPr lang="en-US" altLang="zh-CN" dirty="0"/>
          </a:p>
        </p:txBody>
      </p:sp>
      <p:sp>
        <p:nvSpPr>
          <p:cNvPr id="6" name="TextBox 179"/>
          <p:cNvSpPr txBox="1"/>
          <p:nvPr/>
        </p:nvSpPr>
        <p:spPr>
          <a:xfrm>
            <a:off x="6550011" y="5032069"/>
            <a:ext cx="4147328" cy="514800"/>
          </a:xfrm>
          <a:prstGeom prst="roundRect">
            <a:avLst>
              <a:gd name="adj" fmla="val 12806"/>
            </a:avLst>
          </a:prstGeom>
          <a:solidFill>
            <a:srgbClr val="E28189"/>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400" dirty="0" smtClean="0">
                <a:latin typeface="Huawei Sans" panose="020C0503030203020204" pitchFamily="34" charset="0"/>
              </a:rPr>
              <a:t>Add a subnet for wireless users in the ACL referenced by SNAT.</a:t>
            </a:r>
            <a:endParaRPr lang="en-US" altLang="zh-CN" sz="1400" dirty="0">
              <a:latin typeface="Huawei Sans" panose="020C0503030203020204" pitchFamily="34" charset="0"/>
            </a:endParaRPr>
          </a:p>
        </p:txBody>
      </p:sp>
      <p:sp>
        <p:nvSpPr>
          <p:cNvPr id="31" name="圆角矩形 30"/>
          <p:cNvSpPr/>
          <p:nvPr/>
        </p:nvSpPr>
        <p:spPr>
          <a:xfrm>
            <a:off x="1862741" y="4464457"/>
            <a:ext cx="2376000" cy="1437035"/>
          </a:xfrm>
          <a:prstGeom prst="roundRect">
            <a:avLst>
              <a:gd name="adj" fmla="val 2222"/>
            </a:avLst>
          </a:prstGeom>
          <a:solidFill>
            <a:srgbClr val="F4FBFE"/>
          </a:solidFill>
          <a:ln w="19050" cap="flat" cmpd="sng" algn="ctr">
            <a:solidFill>
              <a:srgbClr val="99DFF9"/>
            </a:solidFill>
            <a:prstDash val="solid"/>
            <a:miter lim="800000"/>
          </a:ln>
          <a:effectLst/>
        </p:spPr>
        <p:txBody>
          <a:bodyPr rtlCol="0" anchor="ctr"/>
          <a:lstStyle/>
          <a:p>
            <a:pPr algn="ctr" defTabSz="914400" fontAlgn="ctr"/>
            <a:endParaRPr lang="en-US" altLang="zh-CN" kern="0" dirty="0">
              <a:solidFill>
                <a:prstClr val="white"/>
              </a:solidFill>
              <a:latin typeface="Huawei Sans" panose="020C0503030203020204" pitchFamily="34" charset="0"/>
            </a:endParaRPr>
          </a:p>
        </p:txBody>
      </p:sp>
      <p:sp>
        <p:nvSpPr>
          <p:cNvPr id="32" name="圆角矩形 31"/>
          <p:cNvSpPr/>
          <p:nvPr/>
        </p:nvSpPr>
        <p:spPr>
          <a:xfrm>
            <a:off x="2122985" y="2590182"/>
            <a:ext cx="1850229" cy="1476268"/>
          </a:xfrm>
          <a:prstGeom prst="roundRect">
            <a:avLst>
              <a:gd name="adj" fmla="val 3166"/>
            </a:avLst>
          </a:prstGeom>
          <a:solidFill>
            <a:sysClr val="window" lastClr="FFFFFF">
              <a:lumMod val="95000"/>
            </a:sysClr>
          </a:solidFill>
          <a:ln w="12700" cap="flat" cmpd="sng" algn="ctr">
            <a:noFill/>
            <a:prstDash val="solid"/>
            <a:miter lim="800000"/>
          </a:ln>
          <a:effectLst/>
        </p:spPr>
        <p:txBody>
          <a:bodyPr rtlCol="0" anchor="ctr"/>
          <a:lstStyle/>
          <a:p>
            <a:pPr algn="ctr" defTabSz="914034" fontAlgn="ctr">
              <a:defRPr/>
            </a:pPr>
            <a:endParaRPr lang="en-US" altLang="zh-CN" sz="1799"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a:xfrm>
            <a:off x="3270982" y="3628691"/>
            <a:ext cx="532391" cy="307777"/>
          </a:xfrm>
          <a:prstGeom prst="rect">
            <a:avLst/>
          </a:prstGeom>
          <a:noFill/>
        </p:spPr>
        <p:txBody>
          <a:bodyPr wrap="square" rtlCol="0">
            <a:spAutoFit/>
          </a:bodyPr>
          <a:lstStyle/>
          <a:p>
            <a:pPr algn="ctr" defTabSz="914034" fontAlgn="ctr"/>
            <a:r>
              <a:rPr lang="en-US" sz="1400" b="1" dirty="0" smtClean="0">
                <a:solidFill>
                  <a:prstClr val="black"/>
                </a:solidFill>
                <a:latin typeface="Huawei Sans" panose="020C0503030203020204" pitchFamily="34" charset="0"/>
              </a:rPr>
              <a:t>AP2</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4" name="图片 105" descr="AP.png"/>
          <p:cNvPicPr>
            <a:picLocks/>
          </p:cNvPicPr>
          <p:nvPr/>
        </p:nvPicPr>
        <p:blipFill>
          <a:blip r:embed="rId3" cstate="print">
            <a:duotone>
              <a:schemeClr val="accent3">
                <a:shade val="45000"/>
                <a:satMod val="135000"/>
              </a:schemeClr>
              <a:prstClr val="white"/>
            </a:duotone>
          </a:blip>
          <a:stretch>
            <a:fillRect/>
          </a:stretch>
        </p:blipFill>
        <p:spPr>
          <a:xfrm>
            <a:off x="2804693" y="3603931"/>
            <a:ext cx="492096" cy="402622"/>
          </a:xfrm>
          <a:prstGeom prst="rect">
            <a:avLst/>
          </a:prstGeom>
          <a:noFill/>
        </p:spPr>
      </p:pic>
      <p:pic>
        <p:nvPicPr>
          <p:cNvPr id="35" name="Picture 2" descr="G:\做的项目\公共\扁平图标切换\更新2015_01_21\oss扁平图标库2015_01_21更新-04.png"/>
          <p:cNvPicPr>
            <a:picLocks noChangeArrowheads="1"/>
          </p:cNvPicPr>
          <p:nvPr/>
        </p:nvPicPr>
        <p:blipFill>
          <a:blip r:embed="rId4" cstate="print"/>
          <a:stretch>
            <a:fillRect/>
          </a:stretch>
        </p:blipFill>
        <p:spPr bwMode="auto">
          <a:xfrm>
            <a:off x="2804693" y="2549367"/>
            <a:ext cx="492096" cy="402622"/>
          </a:xfrm>
          <a:prstGeom prst="rect">
            <a:avLst/>
          </a:prstGeom>
        </p:spPr>
      </p:pic>
      <p:cxnSp>
        <p:nvCxnSpPr>
          <p:cNvPr id="36" name="Straight Connector 167"/>
          <p:cNvCxnSpPr/>
          <p:nvPr/>
        </p:nvCxnSpPr>
        <p:spPr>
          <a:xfrm>
            <a:off x="3050741" y="2951989"/>
            <a:ext cx="0" cy="651942"/>
          </a:xfrm>
          <a:prstGeom prst="line">
            <a:avLst/>
          </a:prstGeom>
          <a:noFill/>
          <a:ln w="19050" cap="flat" cmpd="sng" algn="ctr">
            <a:solidFill>
              <a:sysClr val="windowText" lastClr="000000"/>
            </a:solidFill>
            <a:prstDash val="solid"/>
            <a:miter lim="800000"/>
          </a:ln>
          <a:effectLst/>
        </p:spPr>
      </p:cxnSp>
      <p:pic>
        <p:nvPicPr>
          <p:cNvPr id="37" name="图片 36" descr="wifi信号蓝.png"/>
          <p:cNvPicPr>
            <a:picLocks/>
          </p:cNvPicPr>
          <p:nvPr/>
        </p:nvPicPr>
        <p:blipFill>
          <a:blip r:embed="rId5" cstate="print"/>
          <a:stretch>
            <a:fillRect/>
          </a:stretch>
        </p:blipFill>
        <p:spPr>
          <a:xfrm rot="10800000">
            <a:off x="2804873" y="4066450"/>
            <a:ext cx="491738" cy="307052"/>
          </a:xfrm>
          <a:prstGeom prst="rect">
            <a:avLst/>
          </a:prstGeom>
        </p:spPr>
      </p:pic>
      <p:pic>
        <p:nvPicPr>
          <p:cNvPr id="38" name="图片 37" descr="SAN网络-蓝.png"/>
          <p:cNvPicPr>
            <a:picLocks noChangeAspect="1"/>
          </p:cNvPicPr>
          <p:nvPr/>
        </p:nvPicPr>
        <p:blipFill>
          <a:blip r:embed="rId6" cstate="print"/>
          <a:stretch>
            <a:fillRect/>
          </a:stretch>
        </p:blipFill>
        <p:spPr>
          <a:xfrm>
            <a:off x="2170302" y="5289433"/>
            <a:ext cx="263967" cy="432458"/>
          </a:xfrm>
          <a:prstGeom prst="rect">
            <a:avLst/>
          </a:prstGeom>
        </p:spPr>
      </p:pic>
      <p:cxnSp>
        <p:nvCxnSpPr>
          <p:cNvPr id="39" name="Straight Connector 167"/>
          <p:cNvCxnSpPr/>
          <p:nvPr/>
        </p:nvCxnSpPr>
        <p:spPr>
          <a:xfrm>
            <a:off x="3049421" y="1714557"/>
            <a:ext cx="2641" cy="834810"/>
          </a:xfrm>
          <a:prstGeom prst="line">
            <a:avLst/>
          </a:prstGeom>
          <a:noFill/>
          <a:ln w="19050" cap="flat" cmpd="sng" algn="ctr">
            <a:solidFill>
              <a:srgbClr val="D86060"/>
            </a:solidFill>
            <a:prstDash val="solid"/>
            <a:miter lim="800000"/>
          </a:ln>
          <a:effectLst/>
        </p:spPr>
      </p:cxnSp>
      <p:grpSp>
        <p:nvGrpSpPr>
          <p:cNvPr id="40" name="组合 39"/>
          <p:cNvGrpSpPr/>
          <p:nvPr/>
        </p:nvGrpSpPr>
        <p:grpSpPr>
          <a:xfrm>
            <a:off x="2243424" y="1160768"/>
            <a:ext cx="1614634" cy="844016"/>
            <a:chOff x="1588013" y="1514099"/>
            <a:chExt cx="1614634" cy="844016"/>
          </a:xfrm>
        </p:grpSpPr>
        <p:sp>
          <p:nvSpPr>
            <p:cNvPr id="41" name="Freeform 159"/>
            <p:cNvSpPr/>
            <p:nvPr/>
          </p:nvSpPr>
          <p:spPr>
            <a:xfrm flipH="1">
              <a:off x="1588013" y="1514099"/>
              <a:ext cx="1614634" cy="8440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ndParaRPr>
            </a:p>
          </p:txBody>
        </p:sp>
        <p:pic>
          <p:nvPicPr>
            <p:cNvPr id="42" name="图片 4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702462" y="1936107"/>
              <a:ext cx="1319263" cy="243307"/>
            </a:xfrm>
            <a:prstGeom prst="rect">
              <a:avLst/>
            </a:prstGeom>
          </p:spPr>
        </p:pic>
      </p:grpSp>
      <p:pic>
        <p:nvPicPr>
          <p:cNvPr id="43" name="图片 42" descr="SAN网络-蓝.png"/>
          <p:cNvPicPr>
            <a:picLocks noChangeAspect="1"/>
          </p:cNvPicPr>
          <p:nvPr/>
        </p:nvPicPr>
        <p:blipFill>
          <a:blip r:embed="rId6" cstate="print"/>
          <a:stretch>
            <a:fillRect/>
          </a:stretch>
        </p:blipFill>
        <p:spPr>
          <a:xfrm>
            <a:off x="2619421" y="5289433"/>
            <a:ext cx="263967" cy="432458"/>
          </a:xfrm>
          <a:prstGeom prst="rect">
            <a:avLst/>
          </a:prstGeom>
        </p:spPr>
      </p:pic>
      <p:pic>
        <p:nvPicPr>
          <p:cNvPr id="44" name="图片 43" descr="SAN网络-蓝.png"/>
          <p:cNvPicPr>
            <a:picLocks noChangeAspect="1"/>
          </p:cNvPicPr>
          <p:nvPr/>
        </p:nvPicPr>
        <p:blipFill>
          <a:blip r:embed="rId6" cstate="print"/>
          <a:stretch>
            <a:fillRect/>
          </a:stretch>
        </p:blipFill>
        <p:spPr>
          <a:xfrm>
            <a:off x="3068540" y="5289433"/>
            <a:ext cx="263967" cy="432458"/>
          </a:xfrm>
          <a:prstGeom prst="rect">
            <a:avLst/>
          </a:prstGeom>
        </p:spPr>
      </p:pic>
      <p:pic>
        <p:nvPicPr>
          <p:cNvPr id="45" name="图片 44" descr="日志告警服务器-蓝.png"/>
          <p:cNvPicPr>
            <a:picLocks/>
          </p:cNvPicPr>
          <p:nvPr/>
        </p:nvPicPr>
        <p:blipFill>
          <a:blip r:embed="rId8" cstate="print"/>
          <a:stretch>
            <a:fillRect/>
          </a:stretch>
        </p:blipFill>
        <p:spPr>
          <a:xfrm>
            <a:off x="3517658" y="5414839"/>
            <a:ext cx="491738" cy="307052"/>
          </a:xfrm>
          <a:prstGeom prst="rect">
            <a:avLst/>
          </a:prstGeom>
        </p:spPr>
      </p:pic>
      <p:sp>
        <p:nvSpPr>
          <p:cNvPr id="46" name="文本框 45"/>
          <p:cNvSpPr txBox="1"/>
          <p:nvPr/>
        </p:nvSpPr>
        <p:spPr>
          <a:xfrm>
            <a:off x="1862741" y="4473248"/>
            <a:ext cx="2376000" cy="652486"/>
          </a:xfrm>
          <a:prstGeom prst="rect">
            <a:avLst/>
          </a:prstGeom>
          <a:noFill/>
        </p:spPr>
        <p:txBody>
          <a:bodyPr wrap="square" rtlCol="0">
            <a:spAutoFit/>
          </a:bodyPr>
          <a:lstStyle/>
          <a:p>
            <a:pPr algn="ctr" defTabSz="914034" fontAlgn="ctr">
              <a:lnSpc>
                <a:spcPct val="130000"/>
              </a:lnSpc>
            </a:pPr>
            <a:r>
              <a:rPr lang="en-US" sz="1400" dirty="0" smtClean="0">
                <a:solidFill>
                  <a:prstClr val="black"/>
                </a:solidFill>
                <a:latin typeface="Huawei Sans" panose="020C0503030203020204" pitchFamily="34" charset="0"/>
              </a:rPr>
              <a:t>SSID: </a:t>
            </a:r>
            <a:r>
              <a:rPr lang="en-US" sz="1400" dirty="0" err="1" smtClean="0">
                <a:solidFill>
                  <a:prstClr val="black"/>
                </a:solidFill>
                <a:latin typeface="Huawei Sans" panose="020C0503030203020204" pitchFamily="34" charset="0"/>
              </a:rPr>
              <a:t>iMaster_NCE_Demo</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034" fontAlgn="ctr">
              <a:lnSpc>
                <a:spcPct val="130000"/>
              </a:lnSpc>
            </a:pPr>
            <a:r>
              <a:rPr lang="en-US" sz="1400" dirty="0" smtClean="0">
                <a:solidFill>
                  <a:prstClr val="black"/>
                </a:solidFill>
                <a:latin typeface="Huawei Sans" panose="020C0503030203020204" pitchFamily="34" charset="0"/>
              </a:rPr>
              <a:t>Portal authentication</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任意多边形 22"/>
          <p:cNvSpPr/>
          <p:nvPr/>
        </p:nvSpPr>
        <p:spPr>
          <a:xfrm flipV="1">
            <a:off x="3332507" y="2224101"/>
            <a:ext cx="2153894" cy="549921"/>
          </a:xfrm>
          <a:custGeom>
            <a:avLst/>
            <a:gdLst>
              <a:gd name="connsiteX0" fmla="*/ 0 w 8838707"/>
              <a:gd name="connsiteY0" fmla="*/ 66068 h 1796796"/>
              <a:gd name="connsiteX1" fmla="*/ 8838707 w 8838707"/>
              <a:gd name="connsiteY1" fmla="*/ 0 h 1796796"/>
              <a:gd name="connsiteX2" fmla="*/ 8516888 w 8838707"/>
              <a:gd name="connsiteY2" fmla="*/ 1796796 h 1796796"/>
              <a:gd name="connsiteX3" fmla="*/ 0 w 8838707"/>
              <a:gd name="connsiteY3" fmla="*/ 66068 h 1796796"/>
              <a:gd name="connsiteX4" fmla="*/ 0 w 10168927"/>
              <a:gd name="connsiteY4" fmla="*/ 166548 h 2689615"/>
            </a:gdLst>
            <a:ahLst/>
            <a:cxnLst>
              <a:cxn ang="0">
                <a:pos x="connsiteX0" y="connsiteY0"/>
              </a:cxn>
              <a:cxn ang="0">
                <a:pos x="connsiteX1" y="connsiteY1"/>
              </a:cxn>
              <a:cxn ang="0">
                <a:pos x="connsiteX2" y="connsiteY2"/>
              </a:cxn>
              <a:cxn ang="0">
                <a:pos x="connsiteX3" y="connsiteY3"/>
              </a:cxn>
            </a:cxnLst>
            <a:rect l="l" t="t" r="r" b="b"/>
            <a:pathLst>
              <a:path w="8838707" h="1796795">
                <a:moveTo>
                  <a:pt x="0" y="66068"/>
                </a:moveTo>
                <a:lnTo>
                  <a:pt x="8838707" y="0"/>
                </a:lnTo>
                <a:lnTo>
                  <a:pt x="8516888" y="1796796"/>
                </a:lnTo>
                <a:lnTo>
                  <a:pt x="0" y="66068"/>
                </a:lnTo>
                <a:close/>
              </a:path>
            </a:pathLst>
          </a:custGeom>
          <a:gradFill flip="none" rotWithShape="1">
            <a:gsLst>
              <a:gs pos="100000">
                <a:schemeClr val="bg1">
                  <a:alpha val="0"/>
                </a:schemeClr>
              </a:gs>
              <a:gs pos="39000">
                <a:srgbClr val="58CCF6"/>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细黑简体" panose="02000000000000000000" pitchFamily="2" charset="-122"/>
              <a:cs typeface="Huawei Sans" panose="020C0503030203020204" pitchFamily="34" charset="0"/>
              <a:sym typeface="Huawei Sans" panose="020C0503030203020204" pitchFamily="34" charset="0"/>
            </a:endParaRPr>
          </a:p>
        </p:txBody>
      </p:sp>
      <p:pic>
        <p:nvPicPr>
          <p:cNvPr id="27" name="图片 26"/>
          <p:cNvPicPr/>
          <p:nvPr/>
        </p:nvPicPr>
        <p:blipFill rotWithShape="1">
          <a:blip r:embed="rId9"/>
          <a:srcRect r="25977" b="12499"/>
          <a:stretch/>
        </p:blipFill>
        <p:spPr>
          <a:xfrm>
            <a:off x="5627278" y="1826083"/>
            <a:ext cx="5992794" cy="2930093"/>
          </a:xfrm>
          <a:prstGeom prst="rect">
            <a:avLst/>
          </a:prstGeom>
          <a:ln>
            <a:solidFill>
              <a:sysClr val="window" lastClr="FFFFFF">
                <a:lumMod val="85000"/>
              </a:sysClr>
            </a:solidFill>
          </a:ln>
        </p:spPr>
      </p:pic>
      <p:sp>
        <p:nvSpPr>
          <p:cNvPr id="28" name="五边形 27"/>
          <p:cNvSpPr/>
          <p:nvPr/>
        </p:nvSpPr>
        <p:spPr bwMode="gray">
          <a:xfrm>
            <a:off x="6603224" y="58049"/>
            <a:ext cx="847321" cy="335812"/>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Site Creation</a:t>
            </a:r>
          </a:p>
        </p:txBody>
      </p:sp>
      <p:sp>
        <p:nvSpPr>
          <p:cNvPr id="29" name="燕尾形 28"/>
          <p:cNvSpPr/>
          <p:nvPr/>
        </p:nvSpPr>
        <p:spPr bwMode="gray">
          <a:xfrm>
            <a:off x="7305960" y="58049"/>
            <a:ext cx="1286133"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Device Onboarding</a:t>
            </a:r>
          </a:p>
        </p:txBody>
      </p:sp>
      <p:sp>
        <p:nvSpPr>
          <p:cNvPr id="30" name="燕尾形 29"/>
          <p:cNvSpPr/>
          <p:nvPr/>
        </p:nvSpPr>
        <p:spPr bwMode="gray">
          <a:xfrm>
            <a:off x="8447508" y="58049"/>
            <a:ext cx="1409279"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AR2 Service Configuration</a:t>
            </a:r>
          </a:p>
        </p:txBody>
      </p:sp>
      <p:sp>
        <p:nvSpPr>
          <p:cNvPr id="47" name="燕尾形 46"/>
          <p:cNvSpPr/>
          <p:nvPr/>
        </p:nvSpPr>
        <p:spPr bwMode="gray">
          <a:xfrm>
            <a:off x="9712202" y="58049"/>
            <a:ext cx="1409282" cy="335812"/>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AP2 Service Configuration</a:t>
            </a:r>
          </a:p>
        </p:txBody>
      </p:sp>
      <p:sp>
        <p:nvSpPr>
          <p:cNvPr id="48" name="燕尾形 47"/>
          <p:cNvSpPr/>
          <p:nvPr/>
        </p:nvSpPr>
        <p:spPr bwMode="gray">
          <a:xfrm>
            <a:off x="10976897" y="58049"/>
            <a:ext cx="723695"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O&amp;M</a:t>
            </a:r>
          </a:p>
        </p:txBody>
      </p:sp>
    </p:spTree>
    <p:extLst>
      <p:ext uri="{BB962C8B-B14F-4D97-AF65-F5344CB8AC3E}">
        <p14:creationId xmlns:p14="http://schemas.microsoft.com/office/powerpoint/2010/main" val="163887544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Service Verification</a:t>
            </a:r>
            <a:endParaRPr lang="en-US" altLang="zh-CN" dirty="0"/>
          </a:p>
        </p:txBody>
      </p:sp>
      <p:sp>
        <p:nvSpPr>
          <p:cNvPr id="9" name="TextBox 179"/>
          <p:cNvSpPr txBox="1"/>
          <p:nvPr/>
        </p:nvSpPr>
        <p:spPr>
          <a:xfrm>
            <a:off x="2094195" y="1678906"/>
            <a:ext cx="3954866" cy="406441"/>
          </a:xfrm>
          <a:prstGeom prst="roundRect">
            <a:avLst>
              <a:gd name="adj" fmla="val 12806"/>
            </a:avLst>
          </a:prstGeom>
          <a:solidFill>
            <a:schemeClr val="bg1">
              <a:lumMod val="95000"/>
            </a:schemeClr>
          </a:solidFill>
          <a:ln>
            <a:solidFill>
              <a:schemeClr val="bg1">
                <a:lumMod val="75000"/>
              </a:schemeClr>
            </a:solid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endParaRPr lang="en-US" altLang="zh-CN" sz="1400" dirty="0">
              <a:latin typeface="Huawei Sans" panose="020C0503030203020204" pitchFamily="34" charset="0"/>
            </a:endParaRPr>
          </a:p>
        </p:txBody>
      </p:sp>
      <p:sp>
        <p:nvSpPr>
          <p:cNvPr id="7" name="圆角矩形 6"/>
          <p:cNvSpPr/>
          <p:nvPr/>
        </p:nvSpPr>
        <p:spPr>
          <a:xfrm>
            <a:off x="3932322" y="1738126"/>
            <a:ext cx="1800000" cy="288000"/>
          </a:xfrm>
          <a:prstGeom prst="roundRect">
            <a:avLst>
              <a:gd name="adj" fmla="val 15000"/>
            </a:avLst>
          </a:prstGeom>
          <a:solidFill>
            <a:srgbClr val="009B36"/>
          </a:solidFill>
          <a:ln w="12700" cap="flat" cmpd="sng" algn="ctr">
            <a:solidFill>
              <a:srgbClr val="009B36"/>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dirty="0" err="1" smtClean="0">
                <a:solidFill>
                  <a:schemeClr val="bg1"/>
                </a:solidFill>
                <a:latin typeface="Huawei Sans" panose="020C0503030203020204" pitchFamily="34" charset="0"/>
              </a:rPr>
              <a:t>huawei</a:t>
            </a:r>
            <a:endParaRPr kumimoji="0" lang="en-US" altLang="zh-CN" sz="1400" b="1" i="0" u="none" strike="noStrike" kern="0" cap="none" spc="0" normalizeH="0" baseline="0" noProof="0" dirty="0" smtClean="0">
              <a:ln>
                <a:noFill/>
              </a:ln>
              <a:solidFill>
                <a:schemeClr val="bg1"/>
              </a:solidFill>
              <a:effectLst/>
              <a:uLnTx/>
              <a:uFillTx/>
              <a:latin typeface="Huawei Sans" panose="020C0503030203020204" pitchFamily="34" charset="0"/>
              <a:ea typeface="方正兰亭黑简体"/>
              <a:sym typeface="Huawei Sans" panose="020C0503030203020204" pitchFamily="34" charset="0"/>
            </a:endParaRPr>
          </a:p>
        </p:txBody>
      </p:sp>
      <p:sp>
        <p:nvSpPr>
          <p:cNvPr id="13" name="矩形 12"/>
          <p:cNvSpPr/>
          <p:nvPr/>
        </p:nvSpPr>
        <p:spPr>
          <a:xfrm>
            <a:off x="2259241" y="1728238"/>
            <a:ext cx="1340586" cy="307777"/>
          </a:xfrm>
          <a:prstGeom prst="rect">
            <a:avLst/>
          </a:prstGeom>
        </p:spPr>
        <p:txBody>
          <a:bodyPr wrap="square">
            <a:spAutoFit/>
          </a:bodyPr>
          <a:lstStyle/>
          <a:p>
            <a:pPr fontAlgn="ctr"/>
            <a:r>
              <a:rPr lang="en-US" sz="1400" dirty="0" err="1" smtClean="0">
                <a:latin typeface="Huawei Sans" panose="020C0503030203020204" pitchFamily="34" charset="0"/>
              </a:rPr>
              <a:t>Portal_User</a:t>
            </a:r>
            <a:endParaRPr lang="en-US" altLang="zh-CN" sz="1400" dirty="0">
              <a:latin typeface="Huawei Sans" panose="020C0503030203020204" pitchFamily="34" charset="0"/>
            </a:endParaRPr>
          </a:p>
        </p:txBody>
      </p:sp>
      <p:grpSp>
        <p:nvGrpSpPr>
          <p:cNvPr id="25" name="组合 24"/>
          <p:cNvGrpSpPr/>
          <p:nvPr/>
        </p:nvGrpSpPr>
        <p:grpSpPr>
          <a:xfrm>
            <a:off x="6193156" y="1678906"/>
            <a:ext cx="3954866" cy="406441"/>
            <a:chOff x="6903163" y="2134881"/>
            <a:chExt cx="3954866" cy="406441"/>
          </a:xfrm>
        </p:grpSpPr>
        <p:sp>
          <p:nvSpPr>
            <p:cNvPr id="17" name="TextBox 179"/>
            <p:cNvSpPr txBox="1"/>
            <p:nvPr/>
          </p:nvSpPr>
          <p:spPr>
            <a:xfrm>
              <a:off x="6903163" y="2134881"/>
              <a:ext cx="3954866" cy="406441"/>
            </a:xfrm>
            <a:prstGeom prst="roundRect">
              <a:avLst>
                <a:gd name="adj" fmla="val 12806"/>
              </a:avLst>
            </a:prstGeom>
            <a:solidFill>
              <a:schemeClr val="bg1">
                <a:lumMod val="95000"/>
              </a:schemeClr>
            </a:solidFill>
            <a:ln>
              <a:solidFill>
                <a:schemeClr val="bg1">
                  <a:lumMod val="75000"/>
                </a:schemeClr>
              </a:solid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endParaRPr lang="en-US" altLang="zh-CN" sz="1400" dirty="0">
                <a:latin typeface="Huawei Sans" panose="020C0503030203020204" pitchFamily="34" charset="0"/>
              </a:endParaRPr>
            </a:p>
          </p:txBody>
        </p:sp>
        <p:sp>
          <p:nvSpPr>
            <p:cNvPr id="18" name="圆角矩形 17"/>
            <p:cNvSpPr/>
            <p:nvPr/>
          </p:nvSpPr>
          <p:spPr>
            <a:xfrm>
              <a:off x="8741290" y="2194101"/>
              <a:ext cx="1800000" cy="288000"/>
            </a:xfrm>
            <a:prstGeom prst="roundRect">
              <a:avLst>
                <a:gd name="adj" fmla="val 15000"/>
              </a:avLst>
            </a:prstGeom>
            <a:solidFill>
              <a:srgbClr val="009B36"/>
            </a:solidFill>
            <a:ln w="12700" cap="flat" cmpd="sng" algn="ctr">
              <a:solidFill>
                <a:srgbClr val="009B36"/>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dirty="0" smtClean="0">
                  <a:solidFill>
                    <a:schemeClr val="bg1"/>
                  </a:solidFill>
                  <a:latin typeface="Huawei Sans" panose="020C0503030203020204" pitchFamily="34" charset="0"/>
                </a:rPr>
                <a:t>dot1x</a:t>
              </a:r>
              <a:endParaRPr kumimoji="0" lang="en-US" altLang="zh-CN" sz="1400" b="1" i="0" u="none" strike="noStrike" kern="0" cap="none" spc="0" normalizeH="0" baseline="0" noProof="0" dirty="0" smtClean="0">
                <a:ln>
                  <a:noFill/>
                </a:ln>
                <a:solidFill>
                  <a:schemeClr val="bg1"/>
                </a:solidFill>
                <a:effectLst/>
                <a:uLnTx/>
                <a:uFillTx/>
                <a:latin typeface="Huawei Sans" panose="020C0503030203020204" pitchFamily="34" charset="0"/>
                <a:ea typeface="方正兰亭黑简体"/>
                <a:sym typeface="Huawei Sans" panose="020C0503030203020204" pitchFamily="34" charset="0"/>
              </a:endParaRPr>
            </a:p>
          </p:txBody>
        </p:sp>
        <p:sp>
          <p:nvSpPr>
            <p:cNvPr id="19" name="矩形 18"/>
            <p:cNvSpPr/>
            <p:nvPr/>
          </p:nvSpPr>
          <p:spPr>
            <a:xfrm>
              <a:off x="7068209" y="2184213"/>
              <a:ext cx="1340586" cy="307777"/>
            </a:xfrm>
            <a:prstGeom prst="rect">
              <a:avLst/>
            </a:prstGeom>
          </p:spPr>
          <p:txBody>
            <a:bodyPr wrap="square">
              <a:spAutoFit/>
            </a:bodyPr>
            <a:lstStyle/>
            <a:p>
              <a:pPr fontAlgn="ctr"/>
              <a:r>
                <a:rPr lang="en-US" sz="1400" dirty="0" smtClean="0">
                  <a:latin typeface="Huawei Sans" panose="020C0503030203020204" pitchFamily="34" charset="0"/>
                </a:rPr>
                <a:t>802.1x_User</a:t>
              </a:r>
              <a:endParaRPr lang="en-US" altLang="zh-CN" sz="1400" dirty="0">
                <a:latin typeface="Huawei Sans" panose="020C0503030203020204" pitchFamily="34" charset="0"/>
              </a:endParaRPr>
            </a:p>
          </p:txBody>
        </p:sp>
      </p:grpSp>
      <p:sp>
        <p:nvSpPr>
          <p:cNvPr id="21" name="TextBox 179"/>
          <p:cNvSpPr txBox="1"/>
          <p:nvPr/>
        </p:nvSpPr>
        <p:spPr>
          <a:xfrm>
            <a:off x="3779540" y="1190480"/>
            <a:ext cx="4632920" cy="257364"/>
          </a:xfrm>
          <a:prstGeom prst="roundRect">
            <a:avLst>
              <a:gd name="adj" fmla="val 12806"/>
            </a:avLst>
          </a:prstGeom>
          <a:solidFill>
            <a:srgbClr val="E28189"/>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400" dirty="0" smtClean="0">
                <a:latin typeface="Huawei Sans" panose="020C0503030203020204" pitchFamily="34" charset="0"/>
              </a:rPr>
              <a:t>Create accounts for Portal and 802.1X authentication.</a:t>
            </a:r>
            <a:endParaRPr lang="en-US" altLang="zh-CN" sz="1400" dirty="0">
              <a:latin typeface="Huawei Sans" panose="020C0503030203020204" pitchFamily="34" charset="0"/>
            </a:endParaRPr>
          </a:p>
        </p:txBody>
      </p:sp>
      <p:sp>
        <p:nvSpPr>
          <p:cNvPr id="27" name="下箭头 63"/>
          <p:cNvSpPr/>
          <p:nvPr/>
        </p:nvSpPr>
        <p:spPr>
          <a:xfrm rot="12352627" flipV="1">
            <a:off x="5184835" y="2061137"/>
            <a:ext cx="655637" cy="821956"/>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994065 w 994065"/>
              <a:gd name="connsiteY0" fmla="*/ 453978 h 1178650"/>
              <a:gd name="connsiteX1" fmla="*/ 549807 w 994065"/>
              <a:gd name="connsiteY1" fmla="*/ 988454 h 1178650"/>
              <a:gd name="connsiteX2" fmla="*/ 680106 w 994065"/>
              <a:gd name="connsiteY2" fmla="*/ 985642 h 1178650"/>
              <a:gd name="connsiteX3" fmla="*/ 445711 w 994065"/>
              <a:gd name="connsiteY3" fmla="*/ 1178650 h 1178650"/>
              <a:gd name="connsiteX4" fmla="*/ 208924 w 994065"/>
              <a:gd name="connsiteY4" fmla="*/ 986851 h 1178650"/>
              <a:gd name="connsiteX5" fmla="*/ 346366 w 994065"/>
              <a:gd name="connsiteY5" fmla="*/ 987241 h 1178650"/>
              <a:gd name="connsiteX6" fmla="*/ 0 w 994065"/>
              <a:gd name="connsiteY6" fmla="*/ 0 h 1178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4065" h="1178650">
                <a:moveTo>
                  <a:pt x="994065" y="453978"/>
                </a:moveTo>
                <a:cubicBezTo>
                  <a:pt x="699929" y="681580"/>
                  <a:pt x="639156" y="803714"/>
                  <a:pt x="549807" y="988454"/>
                </a:cubicBezTo>
                <a:lnTo>
                  <a:pt x="680106" y="985642"/>
                </a:lnTo>
                <a:lnTo>
                  <a:pt x="445711" y="1178650"/>
                </a:lnTo>
                <a:lnTo>
                  <a:pt x="208924" y="986851"/>
                </a:lnTo>
                <a:lnTo>
                  <a:pt x="346366" y="987241"/>
                </a:lnTo>
                <a:cubicBezTo>
                  <a:pt x="346366" y="831076"/>
                  <a:pt x="0" y="0"/>
                  <a:pt x="0" y="0"/>
                </a:cubicBezTo>
              </a:path>
            </a:pathLst>
          </a:custGeom>
          <a:gradFill flip="none" rotWithShape="1">
            <a:gsLst>
              <a:gs pos="15000">
                <a:srgbClr val="B3E7FB"/>
              </a:gs>
              <a:gs pos="100000">
                <a:sysClr val="window" lastClr="FFFFFF">
                  <a:alpha val="0"/>
                </a:sysClr>
              </a:gs>
            </a:gsLst>
            <a:lin ang="16200000" scaled="1"/>
            <a:tileRect/>
          </a:gradFill>
          <a:ln w="19050" cap="flat" cmpd="sng" algn="ctr">
            <a:solidFill>
              <a:srgbClr val="4CC8F5"/>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31" name="下箭头 63"/>
          <p:cNvSpPr/>
          <p:nvPr/>
        </p:nvSpPr>
        <p:spPr>
          <a:xfrm rot="8737468" flipV="1">
            <a:off x="6542503" y="2041294"/>
            <a:ext cx="498844" cy="929986"/>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815785 w 815785"/>
              <a:gd name="connsiteY0" fmla="*/ 0 h 843137"/>
              <a:gd name="connsiteX1" fmla="*/ 638256 w 815785"/>
              <a:gd name="connsiteY1" fmla="*/ 652941 h 843137"/>
              <a:gd name="connsiteX2" fmla="*/ 768555 w 815785"/>
              <a:gd name="connsiteY2" fmla="*/ 650129 h 843137"/>
              <a:gd name="connsiteX3" fmla="*/ 534160 w 815785"/>
              <a:gd name="connsiteY3" fmla="*/ 843137 h 843137"/>
              <a:gd name="connsiteX4" fmla="*/ 297373 w 815785"/>
              <a:gd name="connsiteY4" fmla="*/ 651338 h 843137"/>
              <a:gd name="connsiteX5" fmla="*/ 434815 w 815785"/>
              <a:gd name="connsiteY5" fmla="*/ 651728 h 843137"/>
              <a:gd name="connsiteX6" fmla="*/ 0 w 815785"/>
              <a:gd name="connsiteY6" fmla="*/ 125308 h 843137"/>
              <a:gd name="connsiteX0" fmla="*/ 815785 w 826984"/>
              <a:gd name="connsiteY0" fmla="*/ 0 h 843137"/>
              <a:gd name="connsiteX1" fmla="*/ 638256 w 826984"/>
              <a:gd name="connsiteY1" fmla="*/ 652941 h 843137"/>
              <a:gd name="connsiteX2" fmla="*/ 768555 w 826984"/>
              <a:gd name="connsiteY2" fmla="*/ 650129 h 843137"/>
              <a:gd name="connsiteX3" fmla="*/ 534160 w 826984"/>
              <a:gd name="connsiteY3" fmla="*/ 843137 h 843137"/>
              <a:gd name="connsiteX4" fmla="*/ 297373 w 826984"/>
              <a:gd name="connsiteY4" fmla="*/ 651338 h 843137"/>
              <a:gd name="connsiteX5" fmla="*/ 434815 w 826984"/>
              <a:gd name="connsiteY5" fmla="*/ 651728 h 843137"/>
              <a:gd name="connsiteX6" fmla="*/ 0 w 826984"/>
              <a:gd name="connsiteY6" fmla="*/ 125308 h 843137"/>
              <a:gd name="connsiteX0" fmla="*/ 813350 w 824697"/>
              <a:gd name="connsiteY0" fmla="*/ 0 h 964979"/>
              <a:gd name="connsiteX1" fmla="*/ 638256 w 824697"/>
              <a:gd name="connsiteY1" fmla="*/ 774783 h 964979"/>
              <a:gd name="connsiteX2" fmla="*/ 768555 w 824697"/>
              <a:gd name="connsiteY2" fmla="*/ 771971 h 964979"/>
              <a:gd name="connsiteX3" fmla="*/ 534160 w 824697"/>
              <a:gd name="connsiteY3" fmla="*/ 964979 h 964979"/>
              <a:gd name="connsiteX4" fmla="*/ 297373 w 824697"/>
              <a:gd name="connsiteY4" fmla="*/ 773180 h 964979"/>
              <a:gd name="connsiteX5" fmla="*/ 434815 w 824697"/>
              <a:gd name="connsiteY5" fmla="*/ 773570 h 964979"/>
              <a:gd name="connsiteX6" fmla="*/ 0 w 824697"/>
              <a:gd name="connsiteY6" fmla="*/ 247150 h 964979"/>
              <a:gd name="connsiteX0" fmla="*/ 826901 w 837468"/>
              <a:gd name="connsiteY0" fmla="*/ 0 h 1072446"/>
              <a:gd name="connsiteX1" fmla="*/ 638256 w 837468"/>
              <a:gd name="connsiteY1" fmla="*/ 882250 h 1072446"/>
              <a:gd name="connsiteX2" fmla="*/ 768555 w 837468"/>
              <a:gd name="connsiteY2" fmla="*/ 879438 h 1072446"/>
              <a:gd name="connsiteX3" fmla="*/ 534160 w 837468"/>
              <a:gd name="connsiteY3" fmla="*/ 1072446 h 1072446"/>
              <a:gd name="connsiteX4" fmla="*/ 297373 w 837468"/>
              <a:gd name="connsiteY4" fmla="*/ 880647 h 1072446"/>
              <a:gd name="connsiteX5" fmla="*/ 434815 w 837468"/>
              <a:gd name="connsiteY5" fmla="*/ 881037 h 1072446"/>
              <a:gd name="connsiteX6" fmla="*/ 0 w 837468"/>
              <a:gd name="connsiteY6" fmla="*/ 354617 h 1072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468" h="1072446">
                <a:moveTo>
                  <a:pt x="826901" y="0"/>
                </a:moveTo>
                <a:cubicBezTo>
                  <a:pt x="878751" y="202310"/>
                  <a:pt x="727605" y="697510"/>
                  <a:pt x="638256" y="882250"/>
                </a:cubicBezTo>
                <a:lnTo>
                  <a:pt x="768555" y="879438"/>
                </a:lnTo>
                <a:lnTo>
                  <a:pt x="534160" y="1072446"/>
                </a:lnTo>
                <a:lnTo>
                  <a:pt x="297373" y="880647"/>
                </a:lnTo>
                <a:lnTo>
                  <a:pt x="434815" y="881037"/>
                </a:lnTo>
                <a:cubicBezTo>
                  <a:pt x="434815" y="724872"/>
                  <a:pt x="0" y="354617"/>
                  <a:pt x="0" y="354617"/>
                </a:cubicBezTo>
              </a:path>
            </a:pathLst>
          </a:custGeom>
          <a:gradFill flip="none" rotWithShape="1">
            <a:gsLst>
              <a:gs pos="15000">
                <a:srgbClr val="B3E7FB"/>
              </a:gs>
              <a:gs pos="100000">
                <a:sysClr val="window" lastClr="FFFFFF">
                  <a:alpha val="0"/>
                </a:sysClr>
              </a:gs>
            </a:gsLst>
            <a:lin ang="16200000" scaled="1"/>
            <a:tileRect/>
          </a:gradFill>
          <a:ln w="19050" cap="flat" cmpd="sng" algn="ctr">
            <a:solidFill>
              <a:srgbClr val="4CC8F5"/>
            </a:solidFill>
            <a:prstDash val="solid"/>
            <a:miter lim="800000"/>
          </a:ln>
          <a:effectLst/>
        </p:spPr>
        <p:txBody>
          <a:bodyPr rtlCol="0" anchor="ctr"/>
          <a:lstStyle/>
          <a:p>
            <a:pPr algn="ctr" defTabSz="914400" fontAlgn="ctr"/>
            <a:endParaRPr lang="en-US" altLang="zh-CN" kern="0" dirty="0">
              <a:solidFill>
                <a:prstClr val="white"/>
              </a:solidFill>
              <a:latin typeface="Huawei Sans" panose="020C0503030203020204" pitchFamily="34" charset="0"/>
              <a:ea typeface="方正兰亭黑简体"/>
              <a:sym typeface="Huawei Sans" panose="020C0503030203020204" pitchFamily="34" charset="0"/>
            </a:endParaRPr>
          </a:p>
        </p:txBody>
      </p:sp>
      <p:sp>
        <p:nvSpPr>
          <p:cNvPr id="36" name="椭圆 35"/>
          <p:cNvSpPr>
            <a:spLocks noChangeAspect="1"/>
          </p:cNvSpPr>
          <p:nvPr/>
        </p:nvSpPr>
        <p:spPr>
          <a:xfrm>
            <a:off x="3770434" y="2595542"/>
            <a:ext cx="251902" cy="251902"/>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defTabSz="914034" fontAlgn="ctr">
              <a:defRPr/>
            </a:pPr>
            <a:r>
              <a:rPr lang="en-US" sz="1399" b="1" dirty="0" smtClean="0">
                <a:solidFill>
                  <a:prstClr val="white"/>
                </a:solidFill>
                <a:latin typeface="Huawei Sans" panose="020C0503030203020204" pitchFamily="34" charset="0"/>
              </a:rPr>
              <a:t>1</a:t>
            </a:r>
            <a:endParaRPr lang="en-US" altLang="zh-CN" sz="1399" b="1" kern="0" dirty="0">
              <a:solidFill>
                <a:prstClr val="white"/>
              </a:solidFill>
              <a:latin typeface="Huawei Sans" panose="020C0503030203020204" pitchFamily="34" charset="0"/>
              <a:ea typeface="方正兰亭黑简体"/>
              <a:sym typeface="Huawei Sans" panose="020C0503030203020204" pitchFamily="34" charset="0"/>
            </a:endParaRPr>
          </a:p>
        </p:txBody>
      </p:sp>
      <p:sp>
        <p:nvSpPr>
          <p:cNvPr id="37" name="矩形 36"/>
          <p:cNvSpPr/>
          <p:nvPr/>
        </p:nvSpPr>
        <p:spPr>
          <a:xfrm>
            <a:off x="4022336" y="2459883"/>
            <a:ext cx="1182067" cy="523220"/>
          </a:xfrm>
          <a:prstGeom prst="rect">
            <a:avLst/>
          </a:prstGeom>
        </p:spPr>
        <p:txBody>
          <a:bodyPr wrap="square">
            <a:spAutoFit/>
          </a:bodyPr>
          <a:lstStyle/>
          <a:p>
            <a:pPr fontAlgn="ctr"/>
            <a:r>
              <a:rPr lang="en-US" sz="1400" dirty="0" smtClean="0">
                <a:latin typeface="Huawei Sans" panose="020C0503030203020204" pitchFamily="34" charset="0"/>
              </a:rPr>
              <a:t>Connect to an SSID.</a:t>
            </a:r>
            <a:endParaRPr lang="en-US" altLang="zh-CN" sz="1400" dirty="0">
              <a:latin typeface="Huawei Sans" panose="020C0503030203020204" pitchFamily="34" charset="0"/>
            </a:endParaRPr>
          </a:p>
        </p:txBody>
      </p:sp>
      <p:sp>
        <p:nvSpPr>
          <p:cNvPr id="38" name="椭圆 37"/>
          <p:cNvSpPr>
            <a:spLocks noChangeAspect="1"/>
          </p:cNvSpPr>
          <p:nvPr/>
        </p:nvSpPr>
        <p:spPr>
          <a:xfrm>
            <a:off x="573087" y="2586297"/>
            <a:ext cx="251902" cy="251902"/>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defTabSz="914034" fontAlgn="ctr">
              <a:defRPr/>
            </a:pPr>
            <a:r>
              <a:rPr lang="en-US" sz="1399" b="1" dirty="0" smtClean="0">
                <a:solidFill>
                  <a:prstClr val="white"/>
                </a:solidFill>
                <a:latin typeface="Huawei Sans" panose="020C0503030203020204" pitchFamily="34" charset="0"/>
              </a:rPr>
              <a:t>2</a:t>
            </a:r>
            <a:endParaRPr lang="en-US" altLang="zh-CN" sz="1399" b="1" kern="0" dirty="0">
              <a:solidFill>
                <a:prstClr val="white"/>
              </a:solidFill>
              <a:latin typeface="Huawei Sans" panose="020C0503030203020204" pitchFamily="34" charset="0"/>
              <a:ea typeface="方正兰亭黑简体"/>
              <a:sym typeface="Huawei Sans" panose="020C0503030203020204" pitchFamily="34" charset="0"/>
            </a:endParaRPr>
          </a:p>
        </p:txBody>
      </p:sp>
      <p:sp>
        <p:nvSpPr>
          <p:cNvPr id="39" name="矩形 38"/>
          <p:cNvSpPr/>
          <p:nvPr/>
        </p:nvSpPr>
        <p:spPr>
          <a:xfrm>
            <a:off x="824988" y="2357237"/>
            <a:ext cx="2343781" cy="738664"/>
          </a:xfrm>
          <a:prstGeom prst="rect">
            <a:avLst/>
          </a:prstGeom>
        </p:spPr>
        <p:txBody>
          <a:bodyPr wrap="square">
            <a:spAutoFit/>
          </a:bodyPr>
          <a:lstStyle/>
          <a:p>
            <a:pPr fontAlgn="ctr"/>
            <a:r>
              <a:rPr lang="en-US" sz="1400" dirty="0" smtClean="0">
                <a:latin typeface="Huawei Sans" panose="020C0503030203020204" pitchFamily="34" charset="0"/>
              </a:rPr>
              <a:t>Enter the password of the Portal authentication account </a:t>
            </a:r>
            <a:r>
              <a:rPr lang="en-US" sz="1400" b="1" dirty="0" err="1" smtClean="0">
                <a:latin typeface="Huawei Sans" panose="020C0503030203020204" pitchFamily="34" charset="0"/>
              </a:rPr>
              <a:t>huawei</a:t>
            </a:r>
            <a:r>
              <a:rPr lang="en-US" sz="1400" dirty="0" smtClean="0">
                <a:latin typeface="Huawei Sans" panose="020C0503030203020204" pitchFamily="34" charset="0"/>
              </a:rPr>
              <a:t>.</a:t>
            </a:r>
            <a:endParaRPr lang="en-US" altLang="zh-CN" sz="1400" dirty="0">
              <a:latin typeface="Huawei Sans" panose="020C0503030203020204" pitchFamily="34" charset="0"/>
            </a:endParaRPr>
          </a:p>
        </p:txBody>
      </p:sp>
      <p:sp>
        <p:nvSpPr>
          <p:cNvPr id="40" name="椭圆 39"/>
          <p:cNvSpPr>
            <a:spLocks noChangeAspect="1"/>
          </p:cNvSpPr>
          <p:nvPr/>
        </p:nvSpPr>
        <p:spPr>
          <a:xfrm>
            <a:off x="1869903" y="5705636"/>
            <a:ext cx="251902" cy="251902"/>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defTabSz="914034" fontAlgn="ctr">
              <a:defRPr/>
            </a:pPr>
            <a:r>
              <a:rPr lang="en-US" sz="1399" b="1" dirty="0" smtClean="0">
                <a:solidFill>
                  <a:prstClr val="white"/>
                </a:solidFill>
                <a:latin typeface="Huawei Sans" panose="020C0503030203020204" pitchFamily="34" charset="0"/>
              </a:rPr>
              <a:t>3</a:t>
            </a:r>
            <a:endParaRPr lang="en-US" altLang="zh-CN" sz="1399" b="1" kern="0" dirty="0">
              <a:solidFill>
                <a:prstClr val="white"/>
              </a:solidFill>
              <a:latin typeface="Huawei Sans" panose="020C0503030203020204" pitchFamily="34" charset="0"/>
              <a:ea typeface="方正兰亭黑简体"/>
              <a:sym typeface="Huawei Sans" panose="020C0503030203020204" pitchFamily="34" charset="0"/>
            </a:endParaRPr>
          </a:p>
        </p:txBody>
      </p:sp>
      <p:sp>
        <p:nvSpPr>
          <p:cNvPr id="41" name="矩形 40"/>
          <p:cNvSpPr/>
          <p:nvPr/>
        </p:nvSpPr>
        <p:spPr>
          <a:xfrm>
            <a:off x="2157639" y="5569977"/>
            <a:ext cx="1551131" cy="523220"/>
          </a:xfrm>
          <a:prstGeom prst="rect">
            <a:avLst/>
          </a:prstGeom>
        </p:spPr>
        <p:txBody>
          <a:bodyPr wrap="square">
            <a:spAutoFit/>
          </a:bodyPr>
          <a:lstStyle/>
          <a:p>
            <a:pPr fontAlgn="ctr"/>
            <a:r>
              <a:rPr lang="en-US" sz="1400" dirty="0" smtClean="0">
                <a:latin typeface="Huawei Sans" panose="020C0503030203020204" pitchFamily="34" charset="0"/>
              </a:rPr>
              <a:t>Authentication is successful.</a:t>
            </a:r>
            <a:endParaRPr lang="en-US" altLang="zh-CN" sz="1400" dirty="0">
              <a:latin typeface="Huawei Sans" panose="020C0503030203020204" pitchFamily="34" charset="0"/>
            </a:endParaRPr>
          </a:p>
        </p:txBody>
      </p:sp>
      <p:sp>
        <p:nvSpPr>
          <p:cNvPr id="42" name="Freeform 9"/>
          <p:cNvSpPr>
            <a:spLocks/>
          </p:cNvSpPr>
          <p:nvPr/>
        </p:nvSpPr>
        <p:spPr bwMode="auto">
          <a:xfrm rot="11296479">
            <a:off x="3054156" y="3239105"/>
            <a:ext cx="636237" cy="301408"/>
          </a:xfrm>
          <a:custGeom>
            <a:avLst/>
            <a:gdLst>
              <a:gd name="T0" fmla="*/ 30278 w 32079"/>
              <a:gd name="T1" fmla="*/ 4424 h 15622"/>
              <a:gd name="T2" fmla="*/ 2783 w 32079"/>
              <a:gd name="T3" fmla="*/ 15622 h 15622"/>
              <a:gd name="T4" fmla="*/ 0 w 32079"/>
              <a:gd name="T5" fmla="*/ 15523 h 15622"/>
              <a:gd name="T6" fmla="*/ 26897 w 32079"/>
              <a:gd name="T7" fmla="*/ 2112 h 15622"/>
              <a:gd name="T8" fmla="*/ 25060 w 32079"/>
              <a:gd name="T9" fmla="*/ 856 h 15622"/>
              <a:gd name="T10" fmla="*/ 27928 w 32079"/>
              <a:gd name="T11" fmla="*/ 428 h 15622"/>
              <a:gd name="T12" fmla="*/ 30796 w 32079"/>
              <a:gd name="T13" fmla="*/ 0 h 15622"/>
              <a:gd name="T14" fmla="*/ 31438 w 32079"/>
              <a:gd name="T15" fmla="*/ 2828 h 15622"/>
              <a:gd name="T16" fmla="*/ 32079 w 32079"/>
              <a:gd name="T17" fmla="*/ 5656 h 15622"/>
              <a:gd name="T18" fmla="*/ 30278 w 32079"/>
              <a:gd name="T19" fmla="*/ 4424 h 15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079" h="15622">
                <a:moveTo>
                  <a:pt x="30278" y="4424"/>
                </a:moveTo>
                <a:cubicBezTo>
                  <a:pt x="23182" y="11352"/>
                  <a:pt x="13481" y="15622"/>
                  <a:pt x="2783" y="15622"/>
                </a:cubicBezTo>
                <a:cubicBezTo>
                  <a:pt x="1847" y="15622"/>
                  <a:pt x="920" y="15587"/>
                  <a:pt x="0" y="15523"/>
                </a:cubicBezTo>
                <a:cubicBezTo>
                  <a:pt x="10716" y="14774"/>
                  <a:pt x="20250" y="9734"/>
                  <a:pt x="26897" y="2112"/>
                </a:cubicBezTo>
                <a:lnTo>
                  <a:pt x="25060" y="856"/>
                </a:lnTo>
                <a:lnTo>
                  <a:pt x="27928" y="428"/>
                </a:lnTo>
                <a:lnTo>
                  <a:pt x="30796" y="0"/>
                </a:lnTo>
                <a:lnTo>
                  <a:pt x="31438" y="2828"/>
                </a:lnTo>
                <a:lnTo>
                  <a:pt x="32079" y="5656"/>
                </a:lnTo>
                <a:lnTo>
                  <a:pt x="30278" y="4424"/>
                </a:lnTo>
                <a:close/>
              </a:path>
            </a:pathLst>
          </a:custGeom>
          <a:gradFill>
            <a:gsLst>
              <a:gs pos="100000">
                <a:srgbClr val="BAE6F6"/>
              </a:gs>
              <a:gs pos="31000">
                <a:srgbClr val="F3FBFE"/>
              </a:gs>
            </a:gsLst>
            <a:lin ang="16200000" scaled="1"/>
          </a:gradFill>
          <a:ln w="19050" cap="flat" cmpd="sng">
            <a:gradFill>
              <a:gsLst>
                <a:gs pos="0">
                  <a:srgbClr val="BAE6F6">
                    <a:alpha val="40000"/>
                  </a:srgbClr>
                </a:gs>
                <a:gs pos="100000">
                  <a:srgbClr val="1AABE2"/>
                </a:gs>
              </a:gsLst>
              <a:lin ang="0" scaled="0"/>
            </a:gradFill>
          </a:ln>
        </p:spPr>
        <p:txBody>
          <a:bodyPr vert="horz" wrap="square" lIns="68580" tIns="34290" rIns="68580" bIns="34290" numCol="1" anchor="t" anchorCtr="0" compatLnSpc="1">
            <a:prstTxWarp prst="textNoShape">
              <a:avLst/>
            </a:prstTxWarp>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43" name="Freeform 9"/>
          <p:cNvSpPr>
            <a:spLocks/>
          </p:cNvSpPr>
          <p:nvPr/>
        </p:nvSpPr>
        <p:spPr bwMode="auto">
          <a:xfrm rot="3803069">
            <a:off x="2453270" y="4763929"/>
            <a:ext cx="636237" cy="301408"/>
          </a:xfrm>
          <a:custGeom>
            <a:avLst/>
            <a:gdLst>
              <a:gd name="T0" fmla="*/ 30278 w 32079"/>
              <a:gd name="T1" fmla="*/ 4424 h 15622"/>
              <a:gd name="T2" fmla="*/ 2783 w 32079"/>
              <a:gd name="T3" fmla="*/ 15622 h 15622"/>
              <a:gd name="T4" fmla="*/ 0 w 32079"/>
              <a:gd name="T5" fmla="*/ 15523 h 15622"/>
              <a:gd name="T6" fmla="*/ 26897 w 32079"/>
              <a:gd name="T7" fmla="*/ 2112 h 15622"/>
              <a:gd name="T8" fmla="*/ 25060 w 32079"/>
              <a:gd name="T9" fmla="*/ 856 h 15622"/>
              <a:gd name="T10" fmla="*/ 27928 w 32079"/>
              <a:gd name="T11" fmla="*/ 428 h 15622"/>
              <a:gd name="T12" fmla="*/ 30796 w 32079"/>
              <a:gd name="T13" fmla="*/ 0 h 15622"/>
              <a:gd name="T14" fmla="*/ 31438 w 32079"/>
              <a:gd name="T15" fmla="*/ 2828 h 15622"/>
              <a:gd name="T16" fmla="*/ 32079 w 32079"/>
              <a:gd name="T17" fmla="*/ 5656 h 15622"/>
              <a:gd name="T18" fmla="*/ 30278 w 32079"/>
              <a:gd name="T19" fmla="*/ 4424 h 15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079" h="15622">
                <a:moveTo>
                  <a:pt x="30278" y="4424"/>
                </a:moveTo>
                <a:cubicBezTo>
                  <a:pt x="23182" y="11352"/>
                  <a:pt x="13481" y="15622"/>
                  <a:pt x="2783" y="15622"/>
                </a:cubicBezTo>
                <a:cubicBezTo>
                  <a:pt x="1847" y="15622"/>
                  <a:pt x="920" y="15587"/>
                  <a:pt x="0" y="15523"/>
                </a:cubicBezTo>
                <a:cubicBezTo>
                  <a:pt x="10716" y="14774"/>
                  <a:pt x="20250" y="9734"/>
                  <a:pt x="26897" y="2112"/>
                </a:cubicBezTo>
                <a:lnTo>
                  <a:pt x="25060" y="856"/>
                </a:lnTo>
                <a:lnTo>
                  <a:pt x="27928" y="428"/>
                </a:lnTo>
                <a:lnTo>
                  <a:pt x="30796" y="0"/>
                </a:lnTo>
                <a:lnTo>
                  <a:pt x="31438" y="2828"/>
                </a:lnTo>
                <a:lnTo>
                  <a:pt x="32079" y="5656"/>
                </a:lnTo>
                <a:lnTo>
                  <a:pt x="30278" y="4424"/>
                </a:lnTo>
                <a:close/>
              </a:path>
            </a:pathLst>
          </a:custGeom>
          <a:gradFill>
            <a:gsLst>
              <a:gs pos="100000">
                <a:srgbClr val="BAE6F6"/>
              </a:gs>
              <a:gs pos="31000">
                <a:srgbClr val="F3FBFE"/>
              </a:gs>
            </a:gsLst>
            <a:lin ang="16200000" scaled="1"/>
          </a:gradFill>
          <a:ln w="19050" cap="flat" cmpd="sng">
            <a:gradFill>
              <a:gsLst>
                <a:gs pos="0">
                  <a:srgbClr val="BAE6F6">
                    <a:alpha val="40000"/>
                  </a:srgbClr>
                </a:gs>
                <a:gs pos="100000">
                  <a:srgbClr val="1AABE2"/>
                </a:gs>
              </a:gsLst>
              <a:lin ang="0" scaled="0"/>
            </a:gradFill>
          </a:ln>
        </p:spPr>
        <p:txBody>
          <a:bodyPr vert="horz" wrap="square" lIns="68580" tIns="34290" rIns="68580" bIns="34290" numCol="1" anchor="t" anchorCtr="0" compatLnSpc="1">
            <a:prstTxWarp prst="textNoShape">
              <a:avLst/>
            </a:prstTxWarp>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45" name="椭圆 44"/>
          <p:cNvSpPr>
            <a:spLocks noChangeAspect="1"/>
          </p:cNvSpPr>
          <p:nvPr/>
        </p:nvSpPr>
        <p:spPr>
          <a:xfrm>
            <a:off x="8088391" y="2595542"/>
            <a:ext cx="251902" cy="251902"/>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defTabSz="914034" fontAlgn="ctr">
              <a:defRPr/>
            </a:pPr>
            <a:r>
              <a:rPr lang="en-US" sz="1399" b="1" dirty="0" smtClean="0">
                <a:solidFill>
                  <a:prstClr val="white"/>
                </a:solidFill>
                <a:latin typeface="Huawei Sans" panose="020C0503030203020204" pitchFamily="34" charset="0"/>
              </a:rPr>
              <a:t>1</a:t>
            </a:r>
            <a:endParaRPr lang="en-US" altLang="zh-CN" sz="1399" b="1" kern="0" dirty="0">
              <a:solidFill>
                <a:prstClr val="white"/>
              </a:solidFill>
              <a:latin typeface="Huawei Sans" panose="020C0503030203020204" pitchFamily="34" charset="0"/>
              <a:ea typeface="方正兰亭黑简体"/>
              <a:sym typeface="Huawei Sans" panose="020C0503030203020204" pitchFamily="34" charset="0"/>
            </a:endParaRPr>
          </a:p>
        </p:txBody>
      </p:sp>
      <p:sp>
        <p:nvSpPr>
          <p:cNvPr id="46" name="矩形 45"/>
          <p:cNvSpPr/>
          <p:nvPr/>
        </p:nvSpPr>
        <p:spPr>
          <a:xfrm>
            <a:off x="8321243" y="2459883"/>
            <a:ext cx="1067178" cy="523220"/>
          </a:xfrm>
          <a:prstGeom prst="rect">
            <a:avLst/>
          </a:prstGeom>
        </p:spPr>
        <p:txBody>
          <a:bodyPr wrap="square">
            <a:spAutoFit/>
          </a:bodyPr>
          <a:lstStyle/>
          <a:p>
            <a:pPr fontAlgn="ctr"/>
            <a:r>
              <a:rPr lang="en-US" sz="1400" dirty="0" smtClean="0">
                <a:latin typeface="Huawei Sans" panose="020C0503030203020204" pitchFamily="34" charset="0"/>
              </a:rPr>
              <a:t>Connect to an SSID.</a:t>
            </a:r>
            <a:endParaRPr lang="en-US" altLang="zh-CN" sz="1400" dirty="0">
              <a:latin typeface="Huawei Sans" panose="020C0503030203020204" pitchFamily="34" charset="0"/>
            </a:endParaRPr>
          </a:p>
        </p:txBody>
      </p:sp>
      <p:sp>
        <p:nvSpPr>
          <p:cNvPr id="49" name="Freeform 9"/>
          <p:cNvSpPr>
            <a:spLocks/>
          </p:cNvSpPr>
          <p:nvPr/>
        </p:nvSpPr>
        <p:spPr bwMode="auto">
          <a:xfrm rot="11296479" flipH="1">
            <a:off x="8406118" y="3373221"/>
            <a:ext cx="590365" cy="287844"/>
          </a:xfrm>
          <a:custGeom>
            <a:avLst/>
            <a:gdLst>
              <a:gd name="T0" fmla="*/ 30278 w 32079"/>
              <a:gd name="T1" fmla="*/ 4424 h 15622"/>
              <a:gd name="T2" fmla="*/ 2783 w 32079"/>
              <a:gd name="T3" fmla="*/ 15622 h 15622"/>
              <a:gd name="T4" fmla="*/ 0 w 32079"/>
              <a:gd name="T5" fmla="*/ 15523 h 15622"/>
              <a:gd name="T6" fmla="*/ 26897 w 32079"/>
              <a:gd name="T7" fmla="*/ 2112 h 15622"/>
              <a:gd name="T8" fmla="*/ 25060 w 32079"/>
              <a:gd name="T9" fmla="*/ 856 h 15622"/>
              <a:gd name="T10" fmla="*/ 27928 w 32079"/>
              <a:gd name="T11" fmla="*/ 428 h 15622"/>
              <a:gd name="T12" fmla="*/ 30796 w 32079"/>
              <a:gd name="T13" fmla="*/ 0 h 15622"/>
              <a:gd name="T14" fmla="*/ 31438 w 32079"/>
              <a:gd name="T15" fmla="*/ 2828 h 15622"/>
              <a:gd name="T16" fmla="*/ 32079 w 32079"/>
              <a:gd name="T17" fmla="*/ 5656 h 15622"/>
              <a:gd name="T18" fmla="*/ 30278 w 32079"/>
              <a:gd name="T19" fmla="*/ 4424 h 15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079" h="15622">
                <a:moveTo>
                  <a:pt x="30278" y="4424"/>
                </a:moveTo>
                <a:cubicBezTo>
                  <a:pt x="23182" y="11352"/>
                  <a:pt x="13481" y="15622"/>
                  <a:pt x="2783" y="15622"/>
                </a:cubicBezTo>
                <a:cubicBezTo>
                  <a:pt x="1847" y="15622"/>
                  <a:pt x="920" y="15587"/>
                  <a:pt x="0" y="15523"/>
                </a:cubicBezTo>
                <a:cubicBezTo>
                  <a:pt x="10716" y="14774"/>
                  <a:pt x="20250" y="9734"/>
                  <a:pt x="26897" y="2112"/>
                </a:cubicBezTo>
                <a:lnTo>
                  <a:pt x="25060" y="856"/>
                </a:lnTo>
                <a:lnTo>
                  <a:pt x="27928" y="428"/>
                </a:lnTo>
                <a:lnTo>
                  <a:pt x="30796" y="0"/>
                </a:lnTo>
                <a:lnTo>
                  <a:pt x="31438" y="2828"/>
                </a:lnTo>
                <a:lnTo>
                  <a:pt x="32079" y="5656"/>
                </a:lnTo>
                <a:lnTo>
                  <a:pt x="30278" y="4424"/>
                </a:lnTo>
                <a:close/>
              </a:path>
            </a:pathLst>
          </a:custGeom>
          <a:gradFill>
            <a:gsLst>
              <a:gs pos="100000">
                <a:srgbClr val="BAE6F6"/>
              </a:gs>
              <a:gs pos="31000">
                <a:srgbClr val="F3FBFE"/>
              </a:gs>
            </a:gsLst>
            <a:lin ang="16200000" scaled="1"/>
          </a:gradFill>
          <a:ln w="19050" cap="flat" cmpd="sng">
            <a:gradFill>
              <a:gsLst>
                <a:gs pos="0">
                  <a:srgbClr val="BAE6F6">
                    <a:alpha val="40000"/>
                  </a:srgbClr>
                </a:gs>
                <a:gs pos="100000">
                  <a:srgbClr val="1AABE2"/>
                </a:gs>
              </a:gsLst>
              <a:lin ang="0" scaled="0"/>
            </a:gradFill>
          </a:ln>
        </p:spPr>
        <p:txBody>
          <a:bodyPr vert="horz" wrap="square" lIns="68580" tIns="34290" rIns="68580" bIns="34290" numCol="1" anchor="t" anchorCtr="0" compatLnSpc="1">
            <a:prstTxWarp prst="textNoShape">
              <a:avLst/>
            </a:prstTxWarp>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50" name="椭圆 49"/>
          <p:cNvSpPr>
            <a:spLocks noChangeAspect="1"/>
          </p:cNvSpPr>
          <p:nvPr/>
        </p:nvSpPr>
        <p:spPr>
          <a:xfrm>
            <a:off x="11219259" y="2586297"/>
            <a:ext cx="251902" cy="251902"/>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defTabSz="914034" fontAlgn="ctr">
              <a:defRPr/>
            </a:pPr>
            <a:r>
              <a:rPr lang="en-US" sz="1399" b="1" dirty="0" smtClean="0">
                <a:solidFill>
                  <a:prstClr val="white"/>
                </a:solidFill>
                <a:latin typeface="Huawei Sans" panose="020C0503030203020204" pitchFamily="34" charset="0"/>
              </a:rPr>
              <a:t>2</a:t>
            </a:r>
            <a:endParaRPr lang="en-US" altLang="zh-CN" sz="1399" b="1" kern="0" dirty="0">
              <a:solidFill>
                <a:prstClr val="white"/>
              </a:solidFill>
              <a:latin typeface="Huawei Sans" panose="020C0503030203020204" pitchFamily="34" charset="0"/>
              <a:ea typeface="方正兰亭黑简体"/>
              <a:sym typeface="Huawei Sans" panose="020C0503030203020204" pitchFamily="34" charset="0"/>
            </a:endParaRPr>
          </a:p>
        </p:txBody>
      </p:sp>
      <p:sp>
        <p:nvSpPr>
          <p:cNvPr id="51" name="矩形 50"/>
          <p:cNvSpPr/>
          <p:nvPr/>
        </p:nvSpPr>
        <p:spPr>
          <a:xfrm>
            <a:off x="9407471" y="2465880"/>
            <a:ext cx="1811788" cy="954107"/>
          </a:xfrm>
          <a:prstGeom prst="rect">
            <a:avLst/>
          </a:prstGeom>
        </p:spPr>
        <p:txBody>
          <a:bodyPr wrap="square">
            <a:spAutoFit/>
          </a:bodyPr>
          <a:lstStyle/>
          <a:p>
            <a:pPr algn="r" fontAlgn="ctr"/>
            <a:r>
              <a:rPr lang="en-US" sz="1400" dirty="0" smtClean="0">
                <a:latin typeface="Huawei Sans" panose="020C0503030203020204" pitchFamily="34" charset="0"/>
              </a:rPr>
              <a:t>Enter the password of the 802.1X authentication account </a:t>
            </a:r>
            <a:r>
              <a:rPr lang="en-US" sz="1400" b="1" dirty="0" smtClean="0">
                <a:latin typeface="Huawei Sans" panose="020C0503030203020204" pitchFamily="34" charset="0"/>
              </a:rPr>
              <a:t>dot1x</a:t>
            </a:r>
            <a:r>
              <a:rPr lang="en-US" sz="1400" dirty="0" smtClean="0">
                <a:latin typeface="Huawei Sans" panose="020C0503030203020204" pitchFamily="34" charset="0"/>
              </a:rPr>
              <a:t>.</a:t>
            </a:r>
            <a:endParaRPr lang="en-US" altLang="zh-CN" sz="1400" dirty="0">
              <a:latin typeface="Huawei Sans" panose="020C0503030203020204" pitchFamily="34" charset="0"/>
            </a:endParaRPr>
          </a:p>
        </p:txBody>
      </p:sp>
      <p:sp>
        <p:nvSpPr>
          <p:cNvPr id="52" name="椭圆 51"/>
          <p:cNvSpPr>
            <a:spLocks noChangeAspect="1"/>
          </p:cNvSpPr>
          <p:nvPr/>
        </p:nvSpPr>
        <p:spPr>
          <a:xfrm>
            <a:off x="10871836" y="5705636"/>
            <a:ext cx="251902" cy="251902"/>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defTabSz="914034" fontAlgn="ctr">
              <a:defRPr/>
            </a:pPr>
            <a:r>
              <a:rPr lang="en-US" sz="1399" b="1" dirty="0" smtClean="0">
                <a:solidFill>
                  <a:prstClr val="white"/>
                </a:solidFill>
                <a:latin typeface="Huawei Sans" panose="020C0503030203020204" pitchFamily="34" charset="0"/>
              </a:rPr>
              <a:t>3</a:t>
            </a:r>
            <a:endParaRPr lang="en-US" altLang="zh-CN" sz="1399" b="1" kern="0" dirty="0">
              <a:solidFill>
                <a:prstClr val="white"/>
              </a:solidFill>
              <a:latin typeface="Huawei Sans" panose="020C0503030203020204" pitchFamily="34" charset="0"/>
              <a:ea typeface="方正兰亭黑简体"/>
              <a:sym typeface="Huawei Sans" panose="020C0503030203020204" pitchFamily="34" charset="0"/>
            </a:endParaRPr>
          </a:p>
        </p:txBody>
      </p:sp>
      <p:sp>
        <p:nvSpPr>
          <p:cNvPr id="53" name="矩形 52"/>
          <p:cNvSpPr/>
          <p:nvPr/>
        </p:nvSpPr>
        <p:spPr>
          <a:xfrm>
            <a:off x="8943975" y="5471797"/>
            <a:ext cx="1927861" cy="738664"/>
          </a:xfrm>
          <a:prstGeom prst="rect">
            <a:avLst/>
          </a:prstGeom>
        </p:spPr>
        <p:txBody>
          <a:bodyPr wrap="square">
            <a:spAutoFit/>
          </a:bodyPr>
          <a:lstStyle/>
          <a:p>
            <a:pPr algn="r" fontAlgn="ctr"/>
            <a:r>
              <a:rPr lang="en-US" sz="1400" dirty="0" smtClean="0">
                <a:latin typeface="Huawei Sans" panose="020C0503030203020204" pitchFamily="34" charset="0"/>
              </a:rPr>
              <a:t>802.1X authentication is successful.</a:t>
            </a:r>
            <a:endParaRPr lang="en-US" altLang="zh-CN" sz="1400" dirty="0" smtClean="0">
              <a:latin typeface="Huawei Sans" panose="020C0503030203020204" pitchFamily="34" charset="0"/>
            </a:endParaRPr>
          </a:p>
        </p:txBody>
      </p:sp>
      <p:sp>
        <p:nvSpPr>
          <p:cNvPr id="55" name="Freeform 9"/>
          <p:cNvSpPr>
            <a:spLocks/>
          </p:cNvSpPr>
          <p:nvPr/>
        </p:nvSpPr>
        <p:spPr bwMode="auto">
          <a:xfrm rot="5400000" flipV="1">
            <a:off x="9237502" y="4847731"/>
            <a:ext cx="660785" cy="526777"/>
          </a:xfrm>
          <a:custGeom>
            <a:avLst/>
            <a:gdLst>
              <a:gd name="T0" fmla="*/ 30278 w 32079"/>
              <a:gd name="T1" fmla="*/ 4424 h 15622"/>
              <a:gd name="T2" fmla="*/ 2783 w 32079"/>
              <a:gd name="T3" fmla="*/ 15622 h 15622"/>
              <a:gd name="T4" fmla="*/ 0 w 32079"/>
              <a:gd name="T5" fmla="*/ 15523 h 15622"/>
              <a:gd name="T6" fmla="*/ 26897 w 32079"/>
              <a:gd name="T7" fmla="*/ 2112 h 15622"/>
              <a:gd name="T8" fmla="*/ 25060 w 32079"/>
              <a:gd name="T9" fmla="*/ 856 h 15622"/>
              <a:gd name="T10" fmla="*/ 27928 w 32079"/>
              <a:gd name="T11" fmla="*/ 428 h 15622"/>
              <a:gd name="T12" fmla="*/ 30796 w 32079"/>
              <a:gd name="T13" fmla="*/ 0 h 15622"/>
              <a:gd name="T14" fmla="*/ 31438 w 32079"/>
              <a:gd name="T15" fmla="*/ 2828 h 15622"/>
              <a:gd name="T16" fmla="*/ 32079 w 32079"/>
              <a:gd name="T17" fmla="*/ 5656 h 15622"/>
              <a:gd name="T18" fmla="*/ 30278 w 32079"/>
              <a:gd name="T19" fmla="*/ 4424 h 15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079" h="15622">
                <a:moveTo>
                  <a:pt x="30278" y="4424"/>
                </a:moveTo>
                <a:cubicBezTo>
                  <a:pt x="23182" y="11352"/>
                  <a:pt x="13481" y="15622"/>
                  <a:pt x="2783" y="15622"/>
                </a:cubicBezTo>
                <a:cubicBezTo>
                  <a:pt x="1847" y="15622"/>
                  <a:pt x="920" y="15587"/>
                  <a:pt x="0" y="15523"/>
                </a:cubicBezTo>
                <a:cubicBezTo>
                  <a:pt x="10716" y="14774"/>
                  <a:pt x="20250" y="9734"/>
                  <a:pt x="26897" y="2112"/>
                </a:cubicBezTo>
                <a:lnTo>
                  <a:pt x="25060" y="856"/>
                </a:lnTo>
                <a:lnTo>
                  <a:pt x="27928" y="428"/>
                </a:lnTo>
                <a:lnTo>
                  <a:pt x="30796" y="0"/>
                </a:lnTo>
                <a:lnTo>
                  <a:pt x="31438" y="2828"/>
                </a:lnTo>
                <a:lnTo>
                  <a:pt x="32079" y="5656"/>
                </a:lnTo>
                <a:lnTo>
                  <a:pt x="30278" y="4424"/>
                </a:lnTo>
                <a:close/>
              </a:path>
            </a:pathLst>
          </a:custGeom>
          <a:gradFill>
            <a:gsLst>
              <a:gs pos="100000">
                <a:srgbClr val="BAE6F6"/>
              </a:gs>
              <a:gs pos="31000">
                <a:srgbClr val="F3FBFE"/>
              </a:gs>
            </a:gsLst>
            <a:lin ang="16200000" scaled="1"/>
          </a:gradFill>
          <a:ln w="19050" cap="flat" cmpd="sng">
            <a:gradFill>
              <a:gsLst>
                <a:gs pos="0">
                  <a:srgbClr val="BAE6F6">
                    <a:alpha val="40000"/>
                  </a:srgbClr>
                </a:gs>
                <a:gs pos="100000">
                  <a:srgbClr val="1AABE2"/>
                </a:gs>
              </a:gsLst>
              <a:lin ang="0" scaled="0"/>
            </a:gradFill>
          </a:ln>
        </p:spPr>
        <p:txBody>
          <a:bodyPr vert="horz" wrap="square" lIns="68580" tIns="34290" rIns="68580" bIns="34290" numCol="1" anchor="t" anchorCtr="0" compatLnSpc="1">
            <a:prstTxWarp prst="textNoShape">
              <a:avLst/>
            </a:prstTxWarp>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p:txBody>
      </p:sp>
      <p:pic>
        <p:nvPicPr>
          <p:cNvPr id="54" name="图片 53"/>
          <p:cNvPicPr>
            <a:picLocks/>
          </p:cNvPicPr>
          <p:nvPr/>
        </p:nvPicPr>
        <p:blipFill>
          <a:blip r:embed="rId3"/>
          <a:stretch>
            <a:fillRect/>
          </a:stretch>
        </p:blipFill>
        <p:spPr>
          <a:xfrm>
            <a:off x="3770434" y="2947372"/>
            <a:ext cx="2159929" cy="958171"/>
          </a:xfrm>
          <a:prstGeom prst="rect">
            <a:avLst/>
          </a:prstGeom>
          <a:ln>
            <a:solidFill>
              <a:schemeClr val="bg1">
                <a:lumMod val="85000"/>
              </a:schemeClr>
            </a:solidFill>
          </a:ln>
        </p:spPr>
      </p:pic>
      <p:pic>
        <p:nvPicPr>
          <p:cNvPr id="56" name="图片 55"/>
          <p:cNvPicPr/>
          <p:nvPr/>
        </p:nvPicPr>
        <p:blipFill rotWithShape="1">
          <a:blip r:embed="rId4" cstate="print">
            <a:extLst>
              <a:ext uri="{28A0092B-C50C-407E-A947-70E740481C1C}">
                <a14:useLocalDpi xmlns:a14="http://schemas.microsoft.com/office/drawing/2010/main" val="0"/>
              </a:ext>
            </a:extLst>
          </a:blip>
          <a:srcRect l="20068" t="8319" r="17262" b="25906"/>
          <a:stretch/>
        </p:blipFill>
        <p:spPr bwMode="auto">
          <a:xfrm>
            <a:off x="604766" y="3087906"/>
            <a:ext cx="2379434" cy="1217571"/>
          </a:xfrm>
          <a:prstGeom prst="rect">
            <a:avLst/>
          </a:prstGeom>
          <a:noFill/>
          <a:ln>
            <a:solidFill>
              <a:schemeClr val="bg1">
                <a:lumMod val="85000"/>
              </a:schemeClr>
            </a:solidFill>
          </a:ln>
        </p:spPr>
      </p:pic>
      <p:pic>
        <p:nvPicPr>
          <p:cNvPr id="57" name="图片 56"/>
          <p:cNvPicPr/>
          <p:nvPr/>
        </p:nvPicPr>
        <p:blipFill rotWithShape="1">
          <a:blip r:embed="rId5"/>
          <a:srcRect l="29722" t="8107" r="30922" b="29002"/>
          <a:stretch/>
        </p:blipFill>
        <p:spPr>
          <a:xfrm>
            <a:off x="3599827" y="4224537"/>
            <a:ext cx="2271746" cy="1900038"/>
          </a:xfrm>
          <a:prstGeom prst="rect">
            <a:avLst/>
          </a:prstGeom>
          <a:ln>
            <a:solidFill>
              <a:schemeClr val="bg1">
                <a:lumMod val="85000"/>
              </a:schemeClr>
            </a:solidFill>
          </a:ln>
        </p:spPr>
      </p:pic>
      <p:pic>
        <p:nvPicPr>
          <p:cNvPr id="58" name="图片 57"/>
          <p:cNvPicPr>
            <a:picLocks/>
          </p:cNvPicPr>
          <p:nvPr/>
        </p:nvPicPr>
        <p:blipFill>
          <a:blip r:embed="rId6"/>
          <a:stretch>
            <a:fillRect/>
          </a:stretch>
        </p:blipFill>
        <p:spPr>
          <a:xfrm>
            <a:off x="6252531" y="2954700"/>
            <a:ext cx="2159929" cy="958171"/>
          </a:xfrm>
          <a:prstGeom prst="rect">
            <a:avLst/>
          </a:prstGeom>
          <a:ln>
            <a:solidFill>
              <a:schemeClr val="bg1">
                <a:lumMod val="85000"/>
              </a:schemeClr>
            </a:solidFill>
          </a:ln>
        </p:spPr>
      </p:pic>
      <p:pic>
        <p:nvPicPr>
          <p:cNvPr id="4" name="图片 3"/>
          <p:cNvPicPr>
            <a:picLocks noChangeAspect="1"/>
          </p:cNvPicPr>
          <p:nvPr/>
        </p:nvPicPr>
        <p:blipFill rotWithShape="1">
          <a:blip r:embed="rId7"/>
          <a:srcRect t="33681" r="1102"/>
          <a:stretch/>
        </p:blipFill>
        <p:spPr>
          <a:xfrm>
            <a:off x="9167651" y="3429000"/>
            <a:ext cx="2303510" cy="1279384"/>
          </a:xfrm>
          <a:prstGeom prst="rect">
            <a:avLst/>
          </a:prstGeom>
          <a:ln>
            <a:solidFill>
              <a:schemeClr val="bg1">
                <a:lumMod val="85000"/>
              </a:schemeClr>
            </a:solidFill>
          </a:ln>
        </p:spPr>
      </p:pic>
      <p:pic>
        <p:nvPicPr>
          <p:cNvPr id="1026" name="Picture 2" descr="C:\Users\swx791350\AppData\Roaming\eSpace_Desktop\UserData\swx791350\imagefiles\F246483E-890E-4BF9-8C29-C5295235532B.png"/>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64950" y="4883671"/>
            <a:ext cx="2667676" cy="1192095"/>
          </a:xfrm>
          <a:prstGeom prst="rect">
            <a:avLst/>
          </a:prstGeom>
          <a:noFill/>
          <a:extLst>
            <a:ext uri="{909E8E84-426E-40DD-AFC4-6F175D3DCCD1}">
              <a14:hiddenFill xmlns:a14="http://schemas.microsoft.com/office/drawing/2010/main">
                <a:solidFill>
                  <a:srgbClr val="FFFFFF"/>
                </a:solidFill>
              </a14:hiddenFill>
            </a:ext>
          </a:extLst>
        </p:spPr>
      </p:pic>
      <p:sp>
        <p:nvSpPr>
          <p:cNvPr id="47" name="五边形 46"/>
          <p:cNvSpPr/>
          <p:nvPr/>
        </p:nvSpPr>
        <p:spPr bwMode="gray">
          <a:xfrm>
            <a:off x="6603224" y="58049"/>
            <a:ext cx="847321" cy="335812"/>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Site Creation</a:t>
            </a:r>
          </a:p>
        </p:txBody>
      </p:sp>
      <p:sp>
        <p:nvSpPr>
          <p:cNvPr id="62" name="燕尾形 61"/>
          <p:cNvSpPr/>
          <p:nvPr/>
        </p:nvSpPr>
        <p:spPr bwMode="gray">
          <a:xfrm>
            <a:off x="7305960" y="58049"/>
            <a:ext cx="1286133"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Device Onboarding</a:t>
            </a:r>
          </a:p>
        </p:txBody>
      </p:sp>
      <p:sp>
        <p:nvSpPr>
          <p:cNvPr id="63" name="燕尾形 62"/>
          <p:cNvSpPr/>
          <p:nvPr/>
        </p:nvSpPr>
        <p:spPr bwMode="gray">
          <a:xfrm>
            <a:off x="8447508" y="58049"/>
            <a:ext cx="1409279"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AR2 Service Configuration</a:t>
            </a:r>
          </a:p>
        </p:txBody>
      </p:sp>
      <p:sp>
        <p:nvSpPr>
          <p:cNvPr id="64" name="燕尾形 63"/>
          <p:cNvSpPr/>
          <p:nvPr/>
        </p:nvSpPr>
        <p:spPr bwMode="gray">
          <a:xfrm>
            <a:off x="9712202" y="58049"/>
            <a:ext cx="1409282" cy="335812"/>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AP2 Service Configuration</a:t>
            </a:r>
          </a:p>
        </p:txBody>
      </p:sp>
      <p:sp>
        <p:nvSpPr>
          <p:cNvPr id="65" name="燕尾形 64"/>
          <p:cNvSpPr/>
          <p:nvPr/>
        </p:nvSpPr>
        <p:spPr bwMode="gray">
          <a:xfrm>
            <a:off x="10976897" y="58049"/>
            <a:ext cx="723695"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O&amp;M</a:t>
            </a:r>
          </a:p>
        </p:txBody>
      </p:sp>
    </p:spTree>
    <p:extLst>
      <p:ext uri="{BB962C8B-B14F-4D97-AF65-F5344CB8AC3E}">
        <p14:creationId xmlns:p14="http://schemas.microsoft.com/office/powerpoint/2010/main" val="320594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animEffect transition="in" filter="fade">
                                      <p:cBhvr>
                                        <p:cTn id="9" dur="500"/>
                                        <p:tgtEl>
                                          <p:spTgt spid="42"/>
                                        </p:tgtEl>
                                      </p:cBhvr>
                                    </p:animEffect>
                                  </p:childTnLst>
                                </p:cTn>
                              </p:par>
                              <p:par>
                                <p:cTn id="10" presetID="35" presetClass="path" presetSubtype="0" accel="50000" decel="50000" fill="hold" grpId="1" nodeType="withEffect">
                                  <p:stCondLst>
                                    <p:cond delay="0"/>
                                  </p:stCondLst>
                                  <p:childTnLst>
                                    <p:animMotion origin="layout" path="M 0 1.11111E-6 L -0.35482 0.28542 " pathEditMode="relative" rAng="0" ptsTypes="AA">
                                      <p:cBhvr>
                                        <p:cTn id="11" dur="1000" spd="-100000" fill="hold"/>
                                        <p:tgtEl>
                                          <p:spTgt spid="42"/>
                                        </p:tgtEl>
                                        <p:attrNameLst>
                                          <p:attrName>ppt_x</p:attrName>
                                          <p:attrName>ppt_y</p:attrName>
                                        </p:attrNameLst>
                                      </p:cBhvr>
                                      <p:rCtr x="-17747" y="14259"/>
                                    </p:animMotion>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cBhvr>
                                        <p:cTn id="15" dur="500" fill="hold"/>
                                        <p:tgtEl>
                                          <p:spTgt spid="43"/>
                                        </p:tgtEl>
                                        <p:attrNameLst>
                                          <p:attrName>ppt_w</p:attrName>
                                        </p:attrNameLst>
                                      </p:cBhvr>
                                      <p:tavLst>
                                        <p:tav tm="0">
                                          <p:val>
                                            <p:fltVal val="0"/>
                                          </p:val>
                                        </p:tav>
                                        <p:tav tm="100000">
                                          <p:val>
                                            <p:strVal val="#ppt_w"/>
                                          </p:val>
                                        </p:tav>
                                      </p:tavLst>
                                    </p:anim>
                                    <p:anim calcmode="lin" valueType="num">
                                      <p:cBhvr>
                                        <p:cTn id="16" dur="500" fill="hold"/>
                                        <p:tgtEl>
                                          <p:spTgt spid="43"/>
                                        </p:tgtEl>
                                        <p:attrNameLst>
                                          <p:attrName>ppt_h</p:attrName>
                                        </p:attrNameLst>
                                      </p:cBhvr>
                                      <p:tavLst>
                                        <p:tav tm="0">
                                          <p:val>
                                            <p:fltVal val="0"/>
                                          </p:val>
                                        </p:tav>
                                        <p:tav tm="100000">
                                          <p:val>
                                            <p:strVal val="#ppt_h"/>
                                          </p:val>
                                        </p:tav>
                                      </p:tavLst>
                                    </p:anim>
                                    <p:animEffect transition="in" filter="fade">
                                      <p:cBhvr>
                                        <p:cTn id="17" dur="500"/>
                                        <p:tgtEl>
                                          <p:spTgt spid="43"/>
                                        </p:tgtEl>
                                      </p:cBhvr>
                                    </p:animEffect>
                                  </p:childTnLst>
                                </p:cTn>
                              </p:par>
                              <p:par>
                                <p:cTn id="18" presetID="35" presetClass="path" presetSubtype="0" accel="50000" decel="50000" fill="hold" grpId="1" nodeType="withEffect">
                                  <p:stCondLst>
                                    <p:cond delay="0"/>
                                  </p:stCondLst>
                                  <p:childTnLst>
                                    <p:animMotion origin="layout" path="M 0 1.11111E-6 L -0.35482 0.28542 " pathEditMode="relative" rAng="0" ptsTypes="AA">
                                      <p:cBhvr>
                                        <p:cTn id="19" dur="1000" spd="-100000" fill="hold"/>
                                        <p:tgtEl>
                                          <p:spTgt spid="43"/>
                                        </p:tgtEl>
                                        <p:attrNameLst>
                                          <p:attrName>ppt_x</p:attrName>
                                          <p:attrName>ppt_y</p:attrName>
                                        </p:attrNameLst>
                                      </p:cBhvr>
                                      <p:rCtr x="-17747" y="14259"/>
                                    </p:animMotion>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cBhvr>
                                        <p:cTn id="23" dur="500" fill="hold"/>
                                        <p:tgtEl>
                                          <p:spTgt spid="49"/>
                                        </p:tgtEl>
                                        <p:attrNameLst>
                                          <p:attrName>ppt_w</p:attrName>
                                        </p:attrNameLst>
                                      </p:cBhvr>
                                      <p:tavLst>
                                        <p:tav tm="0">
                                          <p:val>
                                            <p:fltVal val="0"/>
                                          </p:val>
                                        </p:tav>
                                        <p:tav tm="100000">
                                          <p:val>
                                            <p:strVal val="#ppt_w"/>
                                          </p:val>
                                        </p:tav>
                                      </p:tavLst>
                                    </p:anim>
                                    <p:anim calcmode="lin" valueType="num">
                                      <p:cBhvr>
                                        <p:cTn id="24" dur="500" fill="hold"/>
                                        <p:tgtEl>
                                          <p:spTgt spid="49"/>
                                        </p:tgtEl>
                                        <p:attrNameLst>
                                          <p:attrName>ppt_h</p:attrName>
                                        </p:attrNameLst>
                                      </p:cBhvr>
                                      <p:tavLst>
                                        <p:tav tm="0">
                                          <p:val>
                                            <p:fltVal val="0"/>
                                          </p:val>
                                        </p:tav>
                                        <p:tav tm="100000">
                                          <p:val>
                                            <p:strVal val="#ppt_h"/>
                                          </p:val>
                                        </p:tav>
                                      </p:tavLst>
                                    </p:anim>
                                    <p:animEffect transition="in" filter="fade">
                                      <p:cBhvr>
                                        <p:cTn id="25" dur="500"/>
                                        <p:tgtEl>
                                          <p:spTgt spid="49"/>
                                        </p:tgtEl>
                                      </p:cBhvr>
                                    </p:animEffect>
                                  </p:childTnLst>
                                </p:cTn>
                              </p:par>
                              <p:par>
                                <p:cTn id="26" presetID="35" presetClass="path" presetSubtype="0" accel="50000" decel="50000" fill="hold" grpId="1" nodeType="withEffect">
                                  <p:stCondLst>
                                    <p:cond delay="0"/>
                                  </p:stCondLst>
                                  <p:childTnLst>
                                    <p:animMotion origin="layout" path="M 0 1.11111E-6 L -0.35482 0.28542 " pathEditMode="relative" rAng="0" ptsTypes="AA">
                                      <p:cBhvr>
                                        <p:cTn id="27" dur="1000" spd="-100000" fill="hold"/>
                                        <p:tgtEl>
                                          <p:spTgt spid="49"/>
                                        </p:tgtEl>
                                        <p:attrNameLst>
                                          <p:attrName>ppt_x</p:attrName>
                                          <p:attrName>ppt_y</p:attrName>
                                        </p:attrNameLst>
                                      </p:cBhvr>
                                      <p:rCtr x="-17747" y="14259"/>
                                    </p:animMotion>
                                  </p:childTnLst>
                                </p:cTn>
                              </p:par>
                            </p:childTnLst>
                          </p:cTn>
                        </p:par>
                        <p:par>
                          <p:cTn id="28" fill="hold">
                            <p:stCondLst>
                              <p:cond delay="3000"/>
                            </p:stCondLst>
                            <p:childTnLst>
                              <p:par>
                                <p:cTn id="29" presetID="53" presetClass="entr" presetSubtype="16" fill="hold" grpId="0" nodeType="afterEffect">
                                  <p:stCondLst>
                                    <p:cond delay="0"/>
                                  </p:stCondLst>
                                  <p:childTnLst>
                                    <p:set>
                                      <p:cBhvr>
                                        <p:cTn id="30" dur="1" fill="hold">
                                          <p:stCondLst>
                                            <p:cond delay="0"/>
                                          </p:stCondLst>
                                        </p:cTn>
                                        <p:tgtEl>
                                          <p:spTgt spid="55"/>
                                        </p:tgtEl>
                                        <p:attrNameLst>
                                          <p:attrName>style.visibility</p:attrName>
                                        </p:attrNameLst>
                                      </p:cBhvr>
                                      <p:to>
                                        <p:strVal val="visible"/>
                                      </p:to>
                                    </p:set>
                                    <p:anim calcmode="lin" valueType="num">
                                      <p:cBhvr>
                                        <p:cTn id="31" dur="500" fill="hold"/>
                                        <p:tgtEl>
                                          <p:spTgt spid="55"/>
                                        </p:tgtEl>
                                        <p:attrNameLst>
                                          <p:attrName>ppt_w</p:attrName>
                                        </p:attrNameLst>
                                      </p:cBhvr>
                                      <p:tavLst>
                                        <p:tav tm="0">
                                          <p:val>
                                            <p:fltVal val="0"/>
                                          </p:val>
                                        </p:tav>
                                        <p:tav tm="100000">
                                          <p:val>
                                            <p:strVal val="#ppt_w"/>
                                          </p:val>
                                        </p:tav>
                                      </p:tavLst>
                                    </p:anim>
                                    <p:anim calcmode="lin" valueType="num">
                                      <p:cBhvr>
                                        <p:cTn id="32" dur="500" fill="hold"/>
                                        <p:tgtEl>
                                          <p:spTgt spid="55"/>
                                        </p:tgtEl>
                                        <p:attrNameLst>
                                          <p:attrName>ppt_h</p:attrName>
                                        </p:attrNameLst>
                                      </p:cBhvr>
                                      <p:tavLst>
                                        <p:tav tm="0">
                                          <p:val>
                                            <p:fltVal val="0"/>
                                          </p:val>
                                        </p:tav>
                                        <p:tav tm="100000">
                                          <p:val>
                                            <p:strVal val="#ppt_h"/>
                                          </p:val>
                                        </p:tav>
                                      </p:tavLst>
                                    </p:anim>
                                    <p:animEffect transition="in" filter="fade">
                                      <p:cBhvr>
                                        <p:cTn id="33" dur="500"/>
                                        <p:tgtEl>
                                          <p:spTgt spid="55"/>
                                        </p:tgtEl>
                                      </p:cBhvr>
                                    </p:animEffect>
                                  </p:childTnLst>
                                </p:cTn>
                              </p:par>
                              <p:par>
                                <p:cTn id="34" presetID="35" presetClass="path" presetSubtype="0" accel="50000" decel="50000" fill="hold" grpId="1" nodeType="withEffect">
                                  <p:stCondLst>
                                    <p:cond delay="0"/>
                                  </p:stCondLst>
                                  <p:childTnLst>
                                    <p:animMotion origin="layout" path="M 0 1.11111E-6 L -0.35482 0.28542 " pathEditMode="relative" rAng="0" ptsTypes="AA">
                                      <p:cBhvr>
                                        <p:cTn id="35" dur="1000" spd="-100000" fill="hold"/>
                                        <p:tgtEl>
                                          <p:spTgt spid="55"/>
                                        </p:tgtEl>
                                        <p:attrNameLst>
                                          <p:attrName>ppt_x</p:attrName>
                                          <p:attrName>ppt_y</p:attrName>
                                        </p:attrNameLst>
                                      </p:cBhvr>
                                      <p:rCtr x="-17747" y="142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2" grpId="1" animBg="1"/>
      <p:bldP spid="43" grpId="0" animBg="1"/>
      <p:bldP spid="43" grpId="1" animBg="1"/>
      <p:bldP spid="49" grpId="0" animBg="1"/>
      <p:bldP spid="49" grpId="1" animBg="1"/>
      <p:bldP spid="55" grpId="0" animBg="1"/>
      <p:bldP spid="55"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dirty="0" smtClean="0">
                <a:latin typeface="Huawei Sans" panose="020C0503030203020204" pitchFamily="34" charset="0"/>
              </a:rPr>
              <a:t>Upon completion of this course, you will be able to:</a:t>
            </a:r>
            <a:endParaRPr lang="en-US" altLang="zh-CN" dirty="0" smtClean="0">
              <a:latin typeface="Huawei Sans" panose="020C0503030203020204" pitchFamily="34" charset="0"/>
              <a:sym typeface="Huawei Sans" panose="020C0503030203020204" pitchFamily="34" charset="0"/>
            </a:endParaRPr>
          </a:p>
          <a:p>
            <a:pPr marL="628650" lvl="1" indent="-304800"/>
            <a:r>
              <a:rPr lang="en-US" dirty="0" smtClean="0">
                <a:latin typeface="Huawei Sans" panose="020C0503030203020204" pitchFamily="34" charset="0"/>
              </a:rPr>
              <a:t>Onboard ARs in DHCP mode.</a:t>
            </a:r>
            <a:endParaRPr lang="en-US" altLang="zh-CN" dirty="0" smtClean="0">
              <a:latin typeface="Huawei Sans" panose="020C0503030203020204" pitchFamily="34" charset="0"/>
              <a:sym typeface="Huawei Sans" panose="020C0503030203020204" pitchFamily="34" charset="0"/>
            </a:endParaRPr>
          </a:p>
          <a:p>
            <a:pPr marL="628650" lvl="1" indent="-304800"/>
            <a:r>
              <a:rPr lang="en-US" dirty="0" smtClean="0">
                <a:latin typeface="Huawei Sans" panose="020C0503030203020204" pitchFamily="34" charset="0"/>
              </a:rPr>
              <a:t>Onboard ARs through the CLI.</a:t>
            </a:r>
            <a:endParaRPr lang="en-US" altLang="zh-CN" dirty="0" smtClean="0">
              <a:latin typeface="Huawei Sans" panose="020C0503030203020204" pitchFamily="34" charset="0"/>
              <a:sym typeface="Huawei Sans" panose="020C0503030203020204" pitchFamily="34" charset="0"/>
            </a:endParaRPr>
          </a:p>
          <a:p>
            <a:pPr marL="628650" lvl="1" indent="-304800"/>
            <a:r>
              <a:rPr lang="en-US" dirty="0" smtClean="0">
                <a:latin typeface="Huawei Sans" panose="020C0503030203020204" pitchFamily="34" charset="0"/>
              </a:rPr>
              <a:t>Configure ARs through </a:t>
            </a:r>
            <a:r>
              <a:rPr lang="en-US" dirty="0" err="1" smtClean="0">
                <a:latin typeface="Huawei Sans" panose="020C0503030203020204" pitchFamily="34" charset="0"/>
              </a:rPr>
              <a:t>iMaster</a:t>
            </a:r>
            <a:r>
              <a:rPr lang="en-US" dirty="0" smtClean="0">
                <a:latin typeface="Huawei Sans" panose="020C0503030203020204" pitchFamily="34" charset="0"/>
              </a:rPr>
              <a:t> NCE-Campus.</a:t>
            </a:r>
            <a:endParaRPr lang="en-US" altLang="zh-CN" dirty="0" smtClean="0">
              <a:latin typeface="Huawei Sans" panose="020C0503030203020204" pitchFamily="34" charset="0"/>
              <a:sym typeface="Huawei Sans" panose="020C0503030203020204" pitchFamily="34" charset="0"/>
            </a:endParaRPr>
          </a:p>
          <a:p>
            <a:pPr marL="628650" lvl="1" indent="-304800"/>
            <a:r>
              <a:rPr lang="en-US" dirty="0" smtClean="0">
                <a:latin typeface="Huawei Sans" panose="020C0503030203020204" pitchFamily="34" charset="0"/>
              </a:rPr>
              <a:t>Configure wireless services through </a:t>
            </a:r>
            <a:r>
              <a:rPr lang="en-US" dirty="0" err="1" smtClean="0">
                <a:latin typeface="Huawei Sans" panose="020C0503030203020204" pitchFamily="34" charset="0"/>
              </a:rPr>
              <a:t>iMaster</a:t>
            </a:r>
            <a:r>
              <a:rPr lang="en-US" dirty="0" smtClean="0">
                <a:latin typeface="Huawei Sans" panose="020C0503030203020204" pitchFamily="34" charset="0"/>
              </a:rPr>
              <a:t> NCE-Campus.</a:t>
            </a:r>
            <a:endParaRPr lang="en-US" altLang="zh-CN"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96330791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Monitoring: Site</a:t>
            </a:r>
            <a:endParaRPr lang="en-US" altLang="zh-CN" dirty="0"/>
          </a:p>
        </p:txBody>
      </p:sp>
      <p:sp>
        <p:nvSpPr>
          <p:cNvPr id="4" name="文本占位符 3"/>
          <p:cNvSpPr>
            <a:spLocks noGrp="1"/>
          </p:cNvSpPr>
          <p:nvPr>
            <p:ph type="body" sz="quarter" idx="10"/>
          </p:nvPr>
        </p:nvSpPr>
        <p:spPr/>
        <p:txBody>
          <a:bodyPr/>
          <a:lstStyle/>
          <a:p>
            <a:r>
              <a:rPr lang="en-US" sz="1600" dirty="0" smtClean="0"/>
              <a:t>After network services are provisioned, an administrator can monitor statistics about device online status and network resource status at the site so that maintenance personnel can obtain device data status to prevent exceptions.</a:t>
            </a:r>
          </a:p>
          <a:p>
            <a:r>
              <a:rPr lang="en-US" sz="1600" dirty="0" smtClean="0"/>
              <a:t>Choose </a:t>
            </a:r>
            <a:r>
              <a:rPr lang="en-US" sz="1600" b="1" dirty="0" smtClean="0"/>
              <a:t>Monitoring &gt; Health &gt; Site </a:t>
            </a:r>
            <a:r>
              <a:rPr lang="en-US" sz="1600" dirty="0" smtClean="0"/>
              <a:t>from the main menu of </a:t>
            </a:r>
            <a:r>
              <a:rPr lang="en-US" sz="1600" dirty="0" err="1" smtClean="0"/>
              <a:t>iMaster</a:t>
            </a:r>
            <a:r>
              <a:rPr lang="en-US" sz="1600" dirty="0" smtClean="0"/>
              <a:t> NCE-Campus.</a:t>
            </a:r>
            <a:endParaRPr lang="en-US" altLang="zh-CN" sz="1600" dirty="0"/>
          </a:p>
        </p:txBody>
      </p:sp>
      <p:sp>
        <p:nvSpPr>
          <p:cNvPr id="6" name="矩形 5"/>
          <p:cNvSpPr/>
          <p:nvPr/>
        </p:nvSpPr>
        <p:spPr>
          <a:xfrm>
            <a:off x="970280" y="4573608"/>
            <a:ext cx="5201920" cy="523220"/>
          </a:xfrm>
          <a:prstGeom prst="rect">
            <a:avLst/>
          </a:prstGeom>
          <a:solidFill>
            <a:schemeClr val="bg1">
              <a:lumMod val="95000"/>
            </a:schemeClr>
          </a:solidFill>
        </p:spPr>
        <p:txBody>
          <a:bodyPr wrap="square">
            <a:spAutoFit/>
          </a:bodyPr>
          <a:lstStyle/>
          <a:p>
            <a:pPr algn="ctr" fontAlgn="ctr"/>
            <a:r>
              <a:rPr lang="en-US" sz="1400" dirty="0" smtClean="0">
                <a:latin typeface="Huawei Sans" panose="020C0503030203020204" pitchFamily="34" charset="0"/>
              </a:rPr>
              <a:t>Check the cloud-managed device health, network health, and terminal packet loss rate.</a:t>
            </a:r>
            <a:endParaRPr lang="en-US" altLang="zh-CN" sz="1400" dirty="0" smtClean="0">
              <a:latin typeface="Huawei Sans" panose="020C0503030203020204" pitchFamily="34" charset="0"/>
            </a:endParaRPr>
          </a:p>
        </p:txBody>
      </p:sp>
      <p:sp>
        <p:nvSpPr>
          <p:cNvPr id="9" name="矩形 8"/>
          <p:cNvSpPr/>
          <p:nvPr/>
        </p:nvSpPr>
        <p:spPr>
          <a:xfrm>
            <a:off x="6710909" y="4573608"/>
            <a:ext cx="4176166" cy="523220"/>
          </a:xfrm>
          <a:prstGeom prst="rect">
            <a:avLst/>
          </a:prstGeom>
          <a:solidFill>
            <a:schemeClr val="bg1">
              <a:lumMod val="95000"/>
            </a:schemeClr>
          </a:solidFill>
        </p:spPr>
        <p:txBody>
          <a:bodyPr wrap="square">
            <a:spAutoFit/>
          </a:bodyPr>
          <a:lstStyle/>
          <a:p>
            <a:pPr algn="ctr" fontAlgn="ctr"/>
            <a:r>
              <a:rPr lang="en-US" sz="1400" dirty="0" smtClean="0">
                <a:latin typeface="Huawei Sans" panose="020C0503030203020204" pitchFamily="34" charset="0"/>
              </a:rPr>
              <a:t>Check the device deployment status based on the outdoor map.</a:t>
            </a:r>
            <a:endParaRPr lang="en-US" altLang="zh-CN" sz="1400" dirty="0" smtClean="0">
              <a:latin typeface="Huawei Sans" panose="020C0503030203020204" pitchFamily="34" charset="0"/>
            </a:endParaRPr>
          </a:p>
        </p:txBody>
      </p:sp>
      <p:sp>
        <p:nvSpPr>
          <p:cNvPr id="10" name="矩形 9"/>
          <p:cNvSpPr/>
          <p:nvPr/>
        </p:nvSpPr>
        <p:spPr>
          <a:xfrm>
            <a:off x="970280" y="5347256"/>
            <a:ext cx="3114040" cy="523220"/>
          </a:xfrm>
          <a:prstGeom prst="rect">
            <a:avLst/>
          </a:prstGeom>
          <a:solidFill>
            <a:schemeClr val="bg1">
              <a:lumMod val="95000"/>
            </a:schemeClr>
          </a:solidFill>
        </p:spPr>
        <p:txBody>
          <a:bodyPr wrap="square">
            <a:spAutoFit/>
          </a:bodyPr>
          <a:lstStyle/>
          <a:p>
            <a:pPr algn="ctr" fontAlgn="ctr"/>
            <a:r>
              <a:rPr lang="en-US" sz="1400" dirty="0" smtClean="0">
                <a:latin typeface="Huawei Sans" panose="020C0503030203020204" pitchFamily="34" charset="0"/>
              </a:rPr>
              <a:t>Check the status of all devices at a site in a list.</a:t>
            </a:r>
            <a:endParaRPr lang="en-US" altLang="zh-CN" sz="1400" dirty="0" smtClean="0">
              <a:latin typeface="Huawei Sans" panose="020C0503030203020204" pitchFamily="34" charset="0"/>
            </a:endParaRPr>
          </a:p>
        </p:txBody>
      </p:sp>
      <p:sp>
        <p:nvSpPr>
          <p:cNvPr id="11" name="矩形 10"/>
          <p:cNvSpPr/>
          <p:nvPr/>
        </p:nvSpPr>
        <p:spPr>
          <a:xfrm>
            <a:off x="4187952" y="5347256"/>
            <a:ext cx="7045198" cy="523220"/>
          </a:xfrm>
          <a:prstGeom prst="rect">
            <a:avLst/>
          </a:prstGeom>
          <a:solidFill>
            <a:schemeClr val="bg1">
              <a:lumMod val="95000"/>
            </a:schemeClr>
          </a:solidFill>
        </p:spPr>
        <p:txBody>
          <a:bodyPr wrap="square">
            <a:spAutoFit/>
          </a:bodyPr>
          <a:lstStyle/>
          <a:p>
            <a:pPr algn="ctr" fontAlgn="ctr"/>
            <a:r>
              <a:rPr lang="en-US" sz="1400" dirty="0" smtClean="0">
                <a:latin typeface="Huawei Sans" panose="020C0503030203020204" pitchFamily="34" charset="0"/>
              </a:rPr>
              <a:t>Check the site health, device management status, alarms, and cloud-managed device health statistics.</a:t>
            </a:r>
            <a:endParaRPr lang="en-US" altLang="zh-CN" sz="1400" dirty="0" smtClean="0">
              <a:latin typeface="Huawei Sans" panose="020C0503030203020204" pitchFamily="34" charset="0"/>
            </a:endParaRPr>
          </a:p>
        </p:txBody>
      </p:sp>
      <p:grpSp>
        <p:nvGrpSpPr>
          <p:cNvPr id="13" name="Group 3"/>
          <p:cNvGrpSpPr/>
          <p:nvPr/>
        </p:nvGrpSpPr>
        <p:grpSpPr>
          <a:xfrm>
            <a:off x="6356177" y="5072661"/>
            <a:ext cx="261965" cy="61979"/>
            <a:chOff x="559282" y="6488261"/>
            <a:chExt cx="261965" cy="61979"/>
          </a:xfrm>
          <a:solidFill>
            <a:schemeClr val="bg1">
              <a:lumMod val="50000"/>
            </a:schemeClr>
          </a:solidFill>
        </p:grpSpPr>
        <p:sp>
          <p:nvSpPr>
            <p:cNvPr id="14" name="Oval 1"/>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5" name="Oval 174"/>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6" name="Oval 175"/>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sp>
        <p:nvSpPr>
          <p:cNvPr id="17" name="矩形 16"/>
          <p:cNvSpPr/>
          <p:nvPr/>
        </p:nvSpPr>
        <p:spPr>
          <a:xfrm>
            <a:off x="970280" y="5915756"/>
            <a:ext cx="3114040" cy="307777"/>
          </a:xfrm>
          <a:prstGeom prst="rect">
            <a:avLst/>
          </a:prstGeom>
          <a:solidFill>
            <a:schemeClr val="bg1">
              <a:lumMod val="95000"/>
            </a:schemeClr>
          </a:solidFill>
        </p:spPr>
        <p:txBody>
          <a:bodyPr wrap="square">
            <a:spAutoFit/>
          </a:bodyPr>
          <a:lstStyle/>
          <a:p>
            <a:pPr algn="ctr" fontAlgn="ctr"/>
            <a:r>
              <a:rPr lang="en-US" sz="1400" dirty="0" smtClean="0">
                <a:latin typeface="Huawei Sans" panose="020C0503030203020204" pitchFamily="34" charset="0"/>
              </a:rPr>
              <a:t>Monitor session statistics.</a:t>
            </a:r>
            <a:endParaRPr lang="en-US" altLang="zh-CN" sz="1400" dirty="0" smtClean="0">
              <a:latin typeface="Huawei Sans" panose="020C0503030203020204" pitchFamily="34" charset="0"/>
            </a:endParaRPr>
          </a:p>
        </p:txBody>
      </p:sp>
      <p:grpSp>
        <p:nvGrpSpPr>
          <p:cNvPr id="19" name="Group 3"/>
          <p:cNvGrpSpPr/>
          <p:nvPr/>
        </p:nvGrpSpPr>
        <p:grpSpPr>
          <a:xfrm>
            <a:off x="6356177" y="5885196"/>
            <a:ext cx="261965" cy="61979"/>
            <a:chOff x="559282" y="6488261"/>
            <a:chExt cx="261965" cy="61979"/>
          </a:xfrm>
          <a:solidFill>
            <a:schemeClr val="bg1">
              <a:lumMod val="50000"/>
            </a:schemeClr>
          </a:solidFill>
        </p:grpSpPr>
        <p:sp>
          <p:nvSpPr>
            <p:cNvPr id="20" name="Oval 1"/>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1" name="Oval 174"/>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2" name="Oval 175"/>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pic>
        <p:nvPicPr>
          <p:cNvPr id="2" name="图片 1"/>
          <p:cNvPicPr>
            <a:picLocks noChangeAspect="1"/>
          </p:cNvPicPr>
          <p:nvPr/>
        </p:nvPicPr>
        <p:blipFill rotWithShape="1">
          <a:blip r:embed="rId3"/>
          <a:srcRect t="1" r="313" b="66259"/>
          <a:stretch/>
        </p:blipFill>
        <p:spPr>
          <a:xfrm>
            <a:off x="1178002" y="2646679"/>
            <a:ext cx="4994198" cy="1828801"/>
          </a:xfrm>
          <a:prstGeom prst="rect">
            <a:avLst/>
          </a:prstGeom>
          <a:ln>
            <a:solidFill>
              <a:schemeClr val="bg1">
                <a:lumMod val="85000"/>
              </a:schemeClr>
            </a:solidFill>
          </a:ln>
        </p:spPr>
      </p:pic>
      <p:sp>
        <p:nvSpPr>
          <p:cNvPr id="5" name="矩形 4"/>
          <p:cNvSpPr/>
          <p:nvPr/>
        </p:nvSpPr>
        <p:spPr>
          <a:xfrm>
            <a:off x="5967599" y="3244334"/>
            <a:ext cx="256802" cy="369332"/>
          </a:xfrm>
          <a:prstGeom prst="rect">
            <a:avLst/>
          </a:prstGeom>
        </p:spPr>
        <p:txBody>
          <a:bodyPr wrap="none">
            <a:spAutoFit/>
          </a:bodyPr>
          <a:lstStyle/>
          <a:p>
            <a:pPr fontAlgn="ctr"/>
            <a:r>
              <a:rPr lang="en-US" dirty="0" smtClean="0">
                <a:latin typeface="Huawei Sans" panose="020C0503030203020204" pitchFamily="34" charset="0"/>
              </a:rPr>
              <a:t> </a:t>
            </a:r>
            <a:endParaRPr lang="en-US" dirty="0">
              <a:latin typeface="Huawei Sans" panose="020C0503030203020204" pitchFamily="34" charset="0"/>
            </a:endParaRPr>
          </a:p>
        </p:txBody>
      </p:sp>
      <p:pic>
        <p:nvPicPr>
          <p:cNvPr id="7" name="图片 6"/>
          <p:cNvPicPr>
            <a:picLocks noChangeAspect="1"/>
          </p:cNvPicPr>
          <p:nvPr/>
        </p:nvPicPr>
        <p:blipFill>
          <a:blip r:embed="rId4"/>
          <a:stretch>
            <a:fillRect/>
          </a:stretch>
        </p:blipFill>
        <p:spPr>
          <a:xfrm>
            <a:off x="7018822" y="2646679"/>
            <a:ext cx="3560340" cy="1798414"/>
          </a:xfrm>
          <a:prstGeom prst="rect">
            <a:avLst/>
          </a:prstGeom>
          <a:ln>
            <a:solidFill>
              <a:schemeClr val="bg1">
                <a:lumMod val="85000"/>
              </a:schemeClr>
            </a:solidFill>
          </a:ln>
        </p:spPr>
      </p:pic>
      <p:sp>
        <p:nvSpPr>
          <p:cNvPr id="28" name="五边形 27"/>
          <p:cNvSpPr/>
          <p:nvPr/>
        </p:nvSpPr>
        <p:spPr bwMode="gray">
          <a:xfrm>
            <a:off x="6603224" y="58049"/>
            <a:ext cx="847321" cy="335812"/>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Site Creation</a:t>
            </a:r>
          </a:p>
        </p:txBody>
      </p:sp>
      <p:sp>
        <p:nvSpPr>
          <p:cNvPr id="29" name="燕尾形 28"/>
          <p:cNvSpPr/>
          <p:nvPr/>
        </p:nvSpPr>
        <p:spPr bwMode="gray">
          <a:xfrm>
            <a:off x="7305960" y="58049"/>
            <a:ext cx="1286133"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Device Onboarding</a:t>
            </a:r>
          </a:p>
        </p:txBody>
      </p:sp>
      <p:sp>
        <p:nvSpPr>
          <p:cNvPr id="30" name="燕尾形 29"/>
          <p:cNvSpPr/>
          <p:nvPr/>
        </p:nvSpPr>
        <p:spPr bwMode="gray">
          <a:xfrm>
            <a:off x="8447508" y="58049"/>
            <a:ext cx="1409279"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AR2 Service Configuration</a:t>
            </a:r>
          </a:p>
        </p:txBody>
      </p:sp>
      <p:sp>
        <p:nvSpPr>
          <p:cNvPr id="31" name="燕尾形 30"/>
          <p:cNvSpPr/>
          <p:nvPr/>
        </p:nvSpPr>
        <p:spPr bwMode="gray">
          <a:xfrm>
            <a:off x="9712202" y="58049"/>
            <a:ext cx="1409282"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AP2 Service Configuration</a:t>
            </a:r>
          </a:p>
        </p:txBody>
      </p:sp>
      <p:sp>
        <p:nvSpPr>
          <p:cNvPr id="32" name="燕尾形 31"/>
          <p:cNvSpPr/>
          <p:nvPr/>
        </p:nvSpPr>
        <p:spPr bwMode="gray">
          <a:xfrm>
            <a:off x="10976897" y="58049"/>
            <a:ext cx="723695" cy="335812"/>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O&amp;M</a:t>
            </a:r>
          </a:p>
        </p:txBody>
      </p:sp>
    </p:spTree>
    <p:extLst>
      <p:ext uri="{BB962C8B-B14F-4D97-AF65-F5344CB8AC3E}">
        <p14:creationId xmlns:p14="http://schemas.microsoft.com/office/powerpoint/2010/main" val="76640884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Monitoring: Device</a:t>
            </a:r>
            <a:endParaRPr lang="en-US" altLang="zh-CN" dirty="0"/>
          </a:p>
        </p:txBody>
      </p:sp>
      <p:sp>
        <p:nvSpPr>
          <p:cNvPr id="3" name="文本占位符 2"/>
          <p:cNvSpPr>
            <a:spLocks noGrp="1"/>
          </p:cNvSpPr>
          <p:nvPr>
            <p:ph type="body" sz="quarter" idx="10"/>
          </p:nvPr>
        </p:nvSpPr>
        <p:spPr/>
        <p:txBody>
          <a:bodyPr/>
          <a:lstStyle/>
          <a:p>
            <a:pPr algn="l"/>
            <a:r>
              <a:rPr lang="en-US" sz="1600" smtClean="0">
                <a:latin typeface="Huawei Sans" panose="020C0503030203020204" pitchFamily="34" charset="0"/>
              </a:rPr>
              <a:t>Choose </a:t>
            </a:r>
            <a:r>
              <a:rPr lang="en-US" sz="1600" b="1" smtClean="0">
                <a:latin typeface="Huawei Sans" panose="020C0503030203020204" pitchFamily="34" charset="0"/>
              </a:rPr>
              <a:t>Monitoring</a:t>
            </a:r>
            <a:r>
              <a:rPr lang="en-US" sz="1600" smtClean="0">
                <a:latin typeface="Huawei Sans" panose="020C0503030203020204" pitchFamily="34" charset="0"/>
              </a:rPr>
              <a:t> &gt; </a:t>
            </a:r>
            <a:r>
              <a:rPr lang="en-US" sz="1600" b="1" smtClean="0">
                <a:latin typeface="Huawei Sans" panose="020C0503030203020204" pitchFamily="34" charset="0"/>
              </a:rPr>
              <a:t>Health</a:t>
            </a:r>
            <a:r>
              <a:rPr lang="en-US" sz="1600" smtClean="0">
                <a:latin typeface="Huawei Sans" panose="020C0503030203020204" pitchFamily="34" charset="0"/>
              </a:rPr>
              <a:t> &gt; </a:t>
            </a:r>
            <a:r>
              <a:rPr lang="en-US" sz="1600" b="1" smtClean="0">
                <a:latin typeface="Huawei Sans" panose="020C0503030203020204" pitchFamily="34" charset="0"/>
              </a:rPr>
              <a:t>Device 360</a:t>
            </a:r>
            <a:r>
              <a:rPr lang="en-US" sz="1600" smtClean="0">
                <a:latin typeface="Huawei Sans" panose="020C0503030203020204" pitchFamily="34" charset="0"/>
              </a:rPr>
              <a:t>. The device monitoring page is displayed. Click a device. The device management page is displayed.</a:t>
            </a:r>
            <a:endParaRPr lang="en-US" sz="1600" dirty="0">
              <a:latin typeface="Huawei Sans" panose="020C0503030203020204" pitchFamily="34" charset="0"/>
            </a:endParaRPr>
          </a:p>
        </p:txBody>
      </p:sp>
      <p:sp>
        <p:nvSpPr>
          <p:cNvPr id="7" name="矩形 6"/>
          <p:cNvSpPr/>
          <p:nvPr/>
        </p:nvSpPr>
        <p:spPr>
          <a:xfrm>
            <a:off x="731838" y="5080607"/>
            <a:ext cx="3242437" cy="276999"/>
          </a:xfrm>
          <a:prstGeom prst="rect">
            <a:avLst/>
          </a:prstGeom>
          <a:solidFill>
            <a:schemeClr val="bg1">
              <a:lumMod val="95000"/>
            </a:schemeClr>
          </a:solidFill>
        </p:spPr>
        <p:txBody>
          <a:bodyPr wrap="square">
            <a:spAutoFit/>
          </a:bodyPr>
          <a:lstStyle/>
          <a:p>
            <a:pPr algn="ctr" fontAlgn="ctr"/>
            <a:r>
              <a:rPr lang="en-US" sz="1200" dirty="0" smtClean="0">
                <a:latin typeface="Huawei Sans" panose="020C0503030203020204" pitchFamily="34" charset="0"/>
              </a:rPr>
              <a:t>Basic device information</a:t>
            </a:r>
            <a:endParaRPr lang="en-US" altLang="zh-CN" sz="1200" dirty="0" smtClean="0">
              <a:latin typeface="Huawei Sans" panose="020C0503030203020204" pitchFamily="34" charset="0"/>
            </a:endParaRPr>
          </a:p>
        </p:txBody>
      </p:sp>
      <p:sp>
        <p:nvSpPr>
          <p:cNvPr id="8" name="矩形 7"/>
          <p:cNvSpPr/>
          <p:nvPr/>
        </p:nvSpPr>
        <p:spPr>
          <a:xfrm>
            <a:off x="4474782" y="5080607"/>
            <a:ext cx="3242437" cy="276999"/>
          </a:xfrm>
          <a:prstGeom prst="rect">
            <a:avLst/>
          </a:prstGeom>
          <a:solidFill>
            <a:schemeClr val="bg1">
              <a:lumMod val="95000"/>
            </a:schemeClr>
          </a:solidFill>
        </p:spPr>
        <p:txBody>
          <a:bodyPr wrap="square">
            <a:spAutoFit/>
          </a:bodyPr>
          <a:lstStyle/>
          <a:p>
            <a:pPr algn="ctr" fontAlgn="ctr"/>
            <a:r>
              <a:rPr lang="en-US" sz="1200" dirty="0" smtClean="0">
                <a:latin typeface="Huawei Sans" panose="020C0503030203020204" pitchFamily="34" charset="0"/>
              </a:rPr>
              <a:t>Interface information and data</a:t>
            </a:r>
            <a:endParaRPr lang="en-US" altLang="zh-CN" sz="1200" dirty="0" smtClean="0">
              <a:latin typeface="Huawei Sans" panose="020C0503030203020204" pitchFamily="34" charset="0"/>
            </a:endParaRPr>
          </a:p>
        </p:txBody>
      </p:sp>
      <p:sp>
        <p:nvSpPr>
          <p:cNvPr id="9" name="矩形 8"/>
          <p:cNvSpPr/>
          <p:nvPr/>
        </p:nvSpPr>
        <p:spPr>
          <a:xfrm>
            <a:off x="8217726" y="5080607"/>
            <a:ext cx="3242437" cy="276999"/>
          </a:xfrm>
          <a:prstGeom prst="rect">
            <a:avLst/>
          </a:prstGeom>
          <a:solidFill>
            <a:schemeClr val="bg1">
              <a:lumMod val="95000"/>
            </a:schemeClr>
          </a:solidFill>
        </p:spPr>
        <p:txBody>
          <a:bodyPr wrap="square">
            <a:spAutoFit/>
          </a:bodyPr>
          <a:lstStyle/>
          <a:p>
            <a:pPr algn="ctr" fontAlgn="ctr"/>
            <a:r>
              <a:rPr lang="en-US" sz="1200" dirty="0" smtClean="0">
                <a:latin typeface="Huawei Sans" panose="020C0503030203020204" pitchFamily="34" charset="0"/>
              </a:rPr>
              <a:t>Device location</a:t>
            </a:r>
            <a:endParaRPr lang="en-US" altLang="zh-CN" sz="1200" dirty="0" smtClean="0">
              <a:latin typeface="Huawei Sans" panose="020C0503030203020204" pitchFamily="34" charset="0"/>
            </a:endParaRPr>
          </a:p>
        </p:txBody>
      </p:sp>
      <p:sp>
        <p:nvSpPr>
          <p:cNvPr id="10" name="矩形 9"/>
          <p:cNvSpPr/>
          <p:nvPr/>
        </p:nvSpPr>
        <p:spPr>
          <a:xfrm>
            <a:off x="731838" y="5472515"/>
            <a:ext cx="3242437" cy="276999"/>
          </a:xfrm>
          <a:prstGeom prst="rect">
            <a:avLst/>
          </a:prstGeom>
          <a:solidFill>
            <a:schemeClr val="bg1">
              <a:lumMod val="95000"/>
            </a:schemeClr>
          </a:solidFill>
        </p:spPr>
        <p:txBody>
          <a:bodyPr wrap="square">
            <a:spAutoFit/>
          </a:bodyPr>
          <a:lstStyle/>
          <a:p>
            <a:pPr algn="ctr" fontAlgn="ctr"/>
            <a:r>
              <a:rPr lang="en-US" sz="1200" dirty="0" smtClean="0">
                <a:latin typeface="Huawei Sans" panose="020C0503030203020204" pitchFamily="34" charset="0"/>
              </a:rPr>
              <a:t>Device login and logout logs</a:t>
            </a:r>
            <a:endParaRPr lang="en-US" altLang="zh-CN" sz="1200" dirty="0" smtClean="0">
              <a:latin typeface="Huawei Sans" panose="020C0503030203020204" pitchFamily="34" charset="0"/>
            </a:endParaRPr>
          </a:p>
        </p:txBody>
      </p:sp>
      <p:sp>
        <p:nvSpPr>
          <p:cNvPr id="11" name="矩形 10"/>
          <p:cNvSpPr/>
          <p:nvPr/>
        </p:nvSpPr>
        <p:spPr>
          <a:xfrm>
            <a:off x="4474782" y="5472515"/>
            <a:ext cx="3242437" cy="276999"/>
          </a:xfrm>
          <a:prstGeom prst="rect">
            <a:avLst/>
          </a:prstGeom>
          <a:solidFill>
            <a:schemeClr val="bg1">
              <a:lumMod val="95000"/>
            </a:schemeClr>
          </a:solidFill>
        </p:spPr>
        <p:txBody>
          <a:bodyPr wrap="square">
            <a:spAutoFit/>
          </a:bodyPr>
          <a:lstStyle/>
          <a:p>
            <a:pPr algn="ctr" fontAlgn="ctr"/>
            <a:r>
              <a:rPr lang="en-US" sz="1200" dirty="0" smtClean="0">
                <a:latin typeface="Huawei Sans" panose="020C0503030203020204" pitchFamily="34" charset="0"/>
              </a:rPr>
              <a:t>Detect network connectivity</a:t>
            </a:r>
            <a:endParaRPr lang="en-US" altLang="zh-CN" sz="1200" dirty="0" smtClean="0">
              <a:latin typeface="Huawei Sans" panose="020C0503030203020204" pitchFamily="34" charset="0"/>
            </a:endParaRPr>
          </a:p>
        </p:txBody>
      </p:sp>
      <p:sp>
        <p:nvSpPr>
          <p:cNvPr id="12" name="矩形 11"/>
          <p:cNvSpPr/>
          <p:nvPr/>
        </p:nvSpPr>
        <p:spPr>
          <a:xfrm>
            <a:off x="8217726" y="5472515"/>
            <a:ext cx="3242437" cy="276999"/>
          </a:xfrm>
          <a:prstGeom prst="rect">
            <a:avLst/>
          </a:prstGeom>
          <a:solidFill>
            <a:schemeClr val="bg1">
              <a:lumMod val="95000"/>
            </a:schemeClr>
          </a:solidFill>
        </p:spPr>
        <p:txBody>
          <a:bodyPr wrap="square">
            <a:spAutoFit/>
          </a:bodyPr>
          <a:lstStyle/>
          <a:p>
            <a:pPr algn="ctr" fontAlgn="ctr"/>
            <a:r>
              <a:rPr lang="en-US" sz="1200" dirty="0" smtClean="0">
                <a:latin typeface="Huawei Sans" panose="020C0503030203020204" pitchFamily="34" charset="0"/>
              </a:rPr>
              <a:t>Device file management</a:t>
            </a:r>
            <a:endParaRPr lang="en-US" altLang="zh-CN" sz="1200" dirty="0" smtClean="0">
              <a:latin typeface="Huawei Sans" panose="020C0503030203020204" pitchFamily="34" charset="0"/>
            </a:endParaRPr>
          </a:p>
        </p:txBody>
      </p:sp>
      <p:sp>
        <p:nvSpPr>
          <p:cNvPr id="13" name="矩形 12"/>
          <p:cNvSpPr/>
          <p:nvPr/>
        </p:nvSpPr>
        <p:spPr>
          <a:xfrm>
            <a:off x="731838" y="5864423"/>
            <a:ext cx="3242437" cy="276999"/>
          </a:xfrm>
          <a:prstGeom prst="rect">
            <a:avLst/>
          </a:prstGeom>
          <a:solidFill>
            <a:schemeClr val="bg1">
              <a:lumMod val="95000"/>
            </a:schemeClr>
          </a:solidFill>
        </p:spPr>
        <p:txBody>
          <a:bodyPr wrap="square">
            <a:spAutoFit/>
          </a:bodyPr>
          <a:lstStyle/>
          <a:p>
            <a:pPr algn="ctr" fontAlgn="ctr"/>
            <a:r>
              <a:rPr lang="en-US" sz="1200" dirty="0" smtClean="0">
                <a:latin typeface="Huawei Sans" panose="020C0503030203020204" pitchFamily="34" charset="0"/>
              </a:rPr>
              <a:t>CPU usage and memory usage</a:t>
            </a:r>
            <a:endParaRPr lang="en-US" altLang="zh-CN" sz="1200" dirty="0" smtClean="0">
              <a:latin typeface="Huawei Sans" panose="020C0503030203020204" pitchFamily="34" charset="0"/>
            </a:endParaRPr>
          </a:p>
        </p:txBody>
      </p:sp>
      <p:sp>
        <p:nvSpPr>
          <p:cNvPr id="14" name="矩形 13"/>
          <p:cNvSpPr/>
          <p:nvPr/>
        </p:nvSpPr>
        <p:spPr>
          <a:xfrm>
            <a:off x="4474781" y="5864423"/>
            <a:ext cx="3242437" cy="276999"/>
          </a:xfrm>
          <a:prstGeom prst="rect">
            <a:avLst/>
          </a:prstGeom>
          <a:solidFill>
            <a:schemeClr val="bg1">
              <a:lumMod val="95000"/>
            </a:schemeClr>
          </a:solidFill>
        </p:spPr>
        <p:txBody>
          <a:bodyPr wrap="square">
            <a:spAutoFit/>
          </a:bodyPr>
          <a:lstStyle/>
          <a:p>
            <a:pPr algn="ctr" fontAlgn="ctr"/>
            <a:r>
              <a:rPr lang="en-US" sz="1200" dirty="0" smtClean="0">
                <a:latin typeface="Huawei Sans" panose="020C0503030203020204" pitchFamily="34" charset="0"/>
              </a:rPr>
              <a:t>Alarm information generated by the device</a:t>
            </a:r>
            <a:endParaRPr lang="en-US" altLang="zh-CN" sz="1200" dirty="0" smtClean="0">
              <a:latin typeface="Huawei Sans" panose="020C0503030203020204" pitchFamily="34" charset="0"/>
            </a:endParaRPr>
          </a:p>
        </p:txBody>
      </p:sp>
      <p:grpSp>
        <p:nvGrpSpPr>
          <p:cNvPr id="15" name="Group 3"/>
          <p:cNvGrpSpPr/>
          <p:nvPr/>
        </p:nvGrpSpPr>
        <p:grpSpPr>
          <a:xfrm>
            <a:off x="9707961" y="5971933"/>
            <a:ext cx="261965" cy="61979"/>
            <a:chOff x="559282" y="6488261"/>
            <a:chExt cx="261965" cy="61979"/>
          </a:xfrm>
          <a:solidFill>
            <a:schemeClr val="bg1">
              <a:lumMod val="50000"/>
            </a:schemeClr>
          </a:solidFill>
        </p:grpSpPr>
        <p:sp>
          <p:nvSpPr>
            <p:cNvPr id="16" name="Oval 1"/>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17" name="Oval 174"/>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18" name="Oval 175"/>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grpSp>
      <p:pic>
        <p:nvPicPr>
          <p:cNvPr id="4" name="图片 3"/>
          <p:cNvPicPr>
            <a:picLocks/>
          </p:cNvPicPr>
          <p:nvPr/>
        </p:nvPicPr>
        <p:blipFill>
          <a:blip r:embed="rId3"/>
          <a:stretch>
            <a:fillRect/>
          </a:stretch>
        </p:blipFill>
        <p:spPr>
          <a:xfrm>
            <a:off x="1799597" y="1898897"/>
            <a:ext cx="8592806" cy="3048525"/>
          </a:xfrm>
          <a:prstGeom prst="rect">
            <a:avLst/>
          </a:prstGeom>
          <a:ln>
            <a:solidFill>
              <a:schemeClr val="bg1">
                <a:lumMod val="85000"/>
              </a:schemeClr>
            </a:solidFill>
          </a:ln>
        </p:spPr>
      </p:pic>
      <p:sp>
        <p:nvSpPr>
          <p:cNvPr id="24" name="五边形 23"/>
          <p:cNvSpPr/>
          <p:nvPr/>
        </p:nvSpPr>
        <p:spPr bwMode="gray">
          <a:xfrm>
            <a:off x="6603224" y="58049"/>
            <a:ext cx="847321" cy="335812"/>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Site Creation</a:t>
            </a:r>
          </a:p>
        </p:txBody>
      </p:sp>
      <p:sp>
        <p:nvSpPr>
          <p:cNvPr id="25" name="燕尾形 24"/>
          <p:cNvSpPr/>
          <p:nvPr/>
        </p:nvSpPr>
        <p:spPr bwMode="gray">
          <a:xfrm>
            <a:off x="7305960" y="58049"/>
            <a:ext cx="1286133"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Device Onboarding</a:t>
            </a:r>
          </a:p>
        </p:txBody>
      </p:sp>
      <p:sp>
        <p:nvSpPr>
          <p:cNvPr id="26" name="燕尾形 25"/>
          <p:cNvSpPr/>
          <p:nvPr/>
        </p:nvSpPr>
        <p:spPr bwMode="gray">
          <a:xfrm>
            <a:off x="8447508" y="58049"/>
            <a:ext cx="1409279"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AR2 Service Configuration</a:t>
            </a:r>
          </a:p>
        </p:txBody>
      </p:sp>
      <p:sp>
        <p:nvSpPr>
          <p:cNvPr id="27" name="燕尾形 26"/>
          <p:cNvSpPr/>
          <p:nvPr/>
        </p:nvSpPr>
        <p:spPr bwMode="gray">
          <a:xfrm>
            <a:off x="9712202" y="58049"/>
            <a:ext cx="1409282"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AP2 Service Configuration</a:t>
            </a:r>
          </a:p>
        </p:txBody>
      </p:sp>
      <p:sp>
        <p:nvSpPr>
          <p:cNvPr id="28" name="燕尾形 27"/>
          <p:cNvSpPr/>
          <p:nvPr/>
        </p:nvSpPr>
        <p:spPr bwMode="gray">
          <a:xfrm>
            <a:off x="10976897" y="58049"/>
            <a:ext cx="723695" cy="335812"/>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O&amp;M</a:t>
            </a:r>
          </a:p>
        </p:txBody>
      </p:sp>
    </p:spTree>
    <p:extLst>
      <p:ext uri="{BB962C8B-B14F-4D97-AF65-F5344CB8AC3E}">
        <p14:creationId xmlns:p14="http://schemas.microsoft.com/office/powerpoint/2010/main" val="269910644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stretch>
            <a:fillRect/>
          </a:stretch>
        </p:blipFill>
        <p:spPr>
          <a:xfrm>
            <a:off x="1174860" y="4300961"/>
            <a:ext cx="6262496" cy="1433089"/>
          </a:xfrm>
          <a:prstGeom prst="rect">
            <a:avLst/>
          </a:prstGeom>
          <a:ln>
            <a:solidFill>
              <a:schemeClr val="bg1">
                <a:lumMod val="85000"/>
              </a:schemeClr>
            </a:solidFill>
          </a:ln>
        </p:spPr>
      </p:pic>
      <p:sp>
        <p:nvSpPr>
          <p:cNvPr id="2" name="标题 1"/>
          <p:cNvSpPr>
            <a:spLocks noGrp="1"/>
          </p:cNvSpPr>
          <p:nvPr>
            <p:ph type="title"/>
          </p:nvPr>
        </p:nvSpPr>
        <p:spPr/>
        <p:txBody>
          <a:bodyPr/>
          <a:lstStyle/>
          <a:p>
            <a:r>
              <a:rPr lang="en-US" smtClean="0"/>
              <a:t>Alarm</a:t>
            </a:r>
            <a:endParaRPr lang="en-US" altLang="zh-CN" dirty="0"/>
          </a:p>
        </p:txBody>
      </p:sp>
      <p:sp>
        <p:nvSpPr>
          <p:cNvPr id="3" name="文本占位符 2"/>
          <p:cNvSpPr>
            <a:spLocks noGrp="1"/>
          </p:cNvSpPr>
          <p:nvPr>
            <p:ph type="body" sz="quarter" idx="10"/>
          </p:nvPr>
        </p:nvSpPr>
        <p:spPr/>
        <p:txBody>
          <a:bodyPr/>
          <a:lstStyle/>
          <a:p>
            <a:pPr algn="l"/>
            <a:r>
              <a:rPr lang="en-US" sz="1600" dirty="0" smtClean="0">
                <a:latin typeface="Huawei Sans" panose="020C0503030203020204" pitchFamily="34" charset="0"/>
              </a:rPr>
              <a:t>You can set alarm or event rules to customize alarm or event monitoring policies as required, improving troubleshooting efficiency.</a:t>
            </a:r>
            <a:endParaRPr lang="en-US" altLang="zh-CN" sz="1600" dirty="0">
              <a:latin typeface="Huawei Sans" panose="020C0503030203020204" pitchFamily="34" charset="0"/>
            </a:endParaRPr>
          </a:p>
        </p:txBody>
      </p:sp>
      <p:sp>
        <p:nvSpPr>
          <p:cNvPr id="7" name="矩形 6"/>
          <p:cNvSpPr/>
          <p:nvPr/>
        </p:nvSpPr>
        <p:spPr>
          <a:xfrm>
            <a:off x="6641826" y="4756401"/>
            <a:ext cx="2062958" cy="1246495"/>
          </a:xfrm>
          <a:prstGeom prst="rect">
            <a:avLst/>
          </a:prstGeom>
          <a:solidFill>
            <a:schemeClr val="accent4">
              <a:lumMod val="40000"/>
              <a:lumOff val="60000"/>
            </a:schemeClr>
          </a:solidFill>
        </p:spPr>
        <p:txBody>
          <a:bodyPr wrap="square">
            <a:spAutoFit/>
          </a:bodyPr>
          <a:lstStyle/>
          <a:p>
            <a:pPr marL="171381" indent="-171381" defTabSz="914034" eaLnBrk="0" fontAlgn="ctr" hangingPunct="0">
              <a:lnSpc>
                <a:spcPts val="1799"/>
              </a:lnSpc>
              <a:spcBef>
                <a:spcPct val="0"/>
              </a:spcBef>
              <a:buFont typeface="Arial" panose="020B0604020202020204" pitchFamily="34" charset="0"/>
              <a:buChar char="•"/>
            </a:pPr>
            <a:r>
              <a:rPr lang="en-US" sz="1400" dirty="0" smtClean="0">
                <a:latin typeface="Huawei Sans" panose="020C0503030203020204" pitchFamily="34" charset="0"/>
              </a:rPr>
              <a:t>Alarm severity</a:t>
            </a:r>
            <a:endParaRPr lang="en-US" altLang="zh-CN" sz="1400" kern="0" dirty="0" smtClean="0">
              <a:latin typeface="Huawei Sans" panose="020C0503030203020204" pitchFamily="34" charset="0"/>
              <a:cs typeface="Huawei Sans" panose="020C0503030203020204" pitchFamily="34" charset="0"/>
              <a:sym typeface="Huawei Sans" panose="020C0503030203020204" pitchFamily="34" charset="0"/>
            </a:endParaRPr>
          </a:p>
          <a:p>
            <a:pPr marL="171381" indent="-171381" defTabSz="914034" eaLnBrk="0" fontAlgn="ctr" hangingPunct="0">
              <a:lnSpc>
                <a:spcPts val="1799"/>
              </a:lnSpc>
              <a:spcBef>
                <a:spcPct val="0"/>
              </a:spcBef>
              <a:buFont typeface="Arial" panose="020B0604020202020204" pitchFamily="34" charset="0"/>
              <a:buChar char="•"/>
            </a:pPr>
            <a:r>
              <a:rPr lang="en-US" sz="1400" dirty="0" smtClean="0">
                <a:latin typeface="Huawei Sans" panose="020C0503030203020204" pitchFamily="34" charset="0"/>
              </a:rPr>
              <a:t>Alarm source</a:t>
            </a:r>
            <a:endParaRPr lang="en-US" altLang="zh-CN" sz="1400" kern="0" dirty="0" smtClean="0">
              <a:latin typeface="Huawei Sans" panose="020C0503030203020204" pitchFamily="34" charset="0"/>
              <a:cs typeface="Huawei Sans" panose="020C0503030203020204" pitchFamily="34" charset="0"/>
              <a:sym typeface="Huawei Sans" panose="020C0503030203020204" pitchFamily="34" charset="0"/>
            </a:endParaRPr>
          </a:p>
          <a:p>
            <a:pPr marL="171381" indent="-171381" defTabSz="914034" eaLnBrk="0" fontAlgn="ctr" hangingPunct="0">
              <a:lnSpc>
                <a:spcPts val="1799"/>
              </a:lnSpc>
              <a:spcBef>
                <a:spcPct val="0"/>
              </a:spcBef>
              <a:buFont typeface="Arial" panose="020B0604020202020204" pitchFamily="34" charset="0"/>
              <a:buChar char="•"/>
            </a:pPr>
            <a:r>
              <a:rPr lang="en-US" sz="1400" dirty="0" smtClean="0">
                <a:latin typeface="Huawei Sans" panose="020C0503030203020204" pitchFamily="34" charset="0"/>
              </a:rPr>
              <a:t>Last occurrence time</a:t>
            </a:r>
            <a:endParaRPr lang="en-US" altLang="zh-CN" sz="1400" kern="0" dirty="0" smtClean="0">
              <a:latin typeface="Huawei Sans" panose="020C0503030203020204" pitchFamily="34" charset="0"/>
              <a:cs typeface="Huawei Sans" panose="020C0503030203020204" pitchFamily="34" charset="0"/>
              <a:sym typeface="Huawei Sans" panose="020C0503030203020204" pitchFamily="34" charset="0"/>
            </a:endParaRPr>
          </a:p>
          <a:p>
            <a:pPr marL="171381" indent="-171381" defTabSz="914034" eaLnBrk="0" fontAlgn="ctr" hangingPunct="0">
              <a:lnSpc>
                <a:spcPts val="1799"/>
              </a:lnSpc>
              <a:spcBef>
                <a:spcPct val="0"/>
              </a:spcBef>
              <a:buFont typeface="Arial" panose="020B0604020202020204" pitchFamily="34" charset="0"/>
              <a:buChar char="•"/>
            </a:pPr>
            <a:r>
              <a:rPr lang="en-US" sz="1400" dirty="0" smtClean="0">
                <a:latin typeface="Huawei Sans" panose="020C0503030203020204" pitchFamily="34" charset="0"/>
              </a:rPr>
              <a:t>Possible cause</a:t>
            </a:r>
            <a:endParaRPr lang="en-US" altLang="zh-CN" sz="1400" kern="0" dirty="0" smtClean="0">
              <a:latin typeface="Huawei Sans" panose="020C0503030203020204" pitchFamily="34" charset="0"/>
              <a:cs typeface="Huawei Sans" panose="020C0503030203020204" pitchFamily="34" charset="0"/>
              <a:sym typeface="Huawei Sans" panose="020C0503030203020204" pitchFamily="34" charset="0"/>
            </a:endParaRPr>
          </a:p>
          <a:p>
            <a:pPr marL="171381" indent="-171381" defTabSz="914034" eaLnBrk="0" fontAlgn="ctr" hangingPunct="0">
              <a:lnSpc>
                <a:spcPts val="1799"/>
              </a:lnSpc>
              <a:spcBef>
                <a:spcPct val="0"/>
              </a:spcBef>
              <a:buFont typeface="Arial" panose="020B0604020202020204" pitchFamily="34" charset="0"/>
              <a:buChar char="•"/>
            </a:pPr>
            <a:r>
              <a:rPr lang="en-US" sz="1400" dirty="0" smtClean="0">
                <a:latin typeface="Huawei Sans" panose="020C0503030203020204" pitchFamily="34" charset="0"/>
              </a:rPr>
              <a:t>...</a:t>
            </a:r>
            <a:endParaRPr lang="en-US" sz="1400" dirty="0">
              <a:latin typeface="Huawei Sans" panose="020C0503030203020204" pitchFamily="34" charset="0"/>
            </a:endParaRPr>
          </a:p>
        </p:txBody>
      </p:sp>
      <p:pic>
        <p:nvPicPr>
          <p:cNvPr id="5" name="图片 4"/>
          <p:cNvPicPr>
            <a:picLocks noChangeAspect="1"/>
          </p:cNvPicPr>
          <p:nvPr/>
        </p:nvPicPr>
        <p:blipFill>
          <a:blip r:embed="rId4"/>
          <a:stretch>
            <a:fillRect/>
          </a:stretch>
        </p:blipFill>
        <p:spPr>
          <a:xfrm>
            <a:off x="1174860" y="1959635"/>
            <a:ext cx="9318195" cy="2168070"/>
          </a:xfrm>
          <a:prstGeom prst="rect">
            <a:avLst/>
          </a:prstGeom>
          <a:ln>
            <a:solidFill>
              <a:schemeClr val="bg1">
                <a:lumMod val="85000"/>
              </a:schemeClr>
            </a:solidFill>
          </a:ln>
        </p:spPr>
      </p:pic>
      <p:sp>
        <p:nvSpPr>
          <p:cNvPr id="13" name="五边形 12"/>
          <p:cNvSpPr/>
          <p:nvPr/>
        </p:nvSpPr>
        <p:spPr bwMode="gray">
          <a:xfrm>
            <a:off x="6603224" y="58049"/>
            <a:ext cx="847321" cy="335812"/>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Site Creation</a:t>
            </a:r>
          </a:p>
        </p:txBody>
      </p:sp>
      <p:sp>
        <p:nvSpPr>
          <p:cNvPr id="14" name="燕尾形 13"/>
          <p:cNvSpPr/>
          <p:nvPr/>
        </p:nvSpPr>
        <p:spPr bwMode="gray">
          <a:xfrm>
            <a:off x="7305960" y="58049"/>
            <a:ext cx="1286133"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Device Onboarding</a:t>
            </a:r>
          </a:p>
        </p:txBody>
      </p:sp>
      <p:sp>
        <p:nvSpPr>
          <p:cNvPr id="15" name="燕尾形 14"/>
          <p:cNvSpPr/>
          <p:nvPr/>
        </p:nvSpPr>
        <p:spPr bwMode="gray">
          <a:xfrm>
            <a:off x="8447508" y="58049"/>
            <a:ext cx="1409279"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AR2 Service Configuration</a:t>
            </a:r>
          </a:p>
        </p:txBody>
      </p:sp>
      <p:sp>
        <p:nvSpPr>
          <p:cNvPr id="16" name="燕尾形 15"/>
          <p:cNvSpPr/>
          <p:nvPr/>
        </p:nvSpPr>
        <p:spPr bwMode="gray">
          <a:xfrm>
            <a:off x="9712202" y="58049"/>
            <a:ext cx="1409282"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AP2 Service Configuration</a:t>
            </a:r>
          </a:p>
        </p:txBody>
      </p:sp>
      <p:sp>
        <p:nvSpPr>
          <p:cNvPr id="17" name="燕尾形 16"/>
          <p:cNvSpPr/>
          <p:nvPr/>
        </p:nvSpPr>
        <p:spPr bwMode="gray">
          <a:xfrm>
            <a:off x="10976897" y="58049"/>
            <a:ext cx="723695" cy="335812"/>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O&amp;M</a:t>
            </a:r>
          </a:p>
        </p:txBody>
      </p:sp>
    </p:spTree>
    <p:extLst>
      <p:ext uri="{BB962C8B-B14F-4D97-AF65-F5344CB8AC3E}">
        <p14:creationId xmlns:p14="http://schemas.microsoft.com/office/powerpoint/2010/main" val="100925101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Configuration Management</a:t>
            </a:r>
            <a:endParaRPr lang="en-US" altLang="zh-CN" dirty="0"/>
          </a:p>
        </p:txBody>
      </p:sp>
      <p:sp>
        <p:nvSpPr>
          <p:cNvPr id="10" name="文本占位符 2"/>
          <p:cNvSpPr>
            <a:spLocks noGrp="1"/>
          </p:cNvSpPr>
          <p:nvPr>
            <p:ph type="body" sz="quarter" idx="10"/>
          </p:nvPr>
        </p:nvSpPr>
        <p:spPr/>
        <p:txBody>
          <a:bodyPr/>
          <a:lstStyle/>
          <a:p>
            <a:pPr algn="l"/>
            <a:r>
              <a:rPr lang="en-US" sz="1800" dirty="0" smtClean="0">
                <a:latin typeface="Huawei Sans" panose="020C0503030203020204" pitchFamily="34" charset="0"/>
              </a:rPr>
              <a:t>Choose </a:t>
            </a:r>
            <a:r>
              <a:rPr lang="en-US" sz="1800" b="1" dirty="0" smtClean="0">
                <a:latin typeface="Huawei Sans" panose="020C0503030203020204" pitchFamily="34" charset="0"/>
              </a:rPr>
              <a:t>Maintenance</a:t>
            </a:r>
            <a:r>
              <a:rPr lang="en-US" sz="1800" dirty="0" smtClean="0">
                <a:latin typeface="Huawei Sans" panose="020C0503030203020204" pitchFamily="34" charset="0"/>
              </a:rPr>
              <a:t> &gt; </a:t>
            </a:r>
            <a:r>
              <a:rPr lang="en-US" sz="1800" b="1" dirty="0" smtClean="0">
                <a:latin typeface="Huawei Sans" panose="020C0503030203020204" pitchFamily="34" charset="0"/>
              </a:rPr>
              <a:t>Configuration Maintenance</a:t>
            </a:r>
            <a:r>
              <a:rPr lang="en-US" sz="1800" dirty="0" smtClean="0">
                <a:latin typeface="Huawei Sans" panose="020C0503030203020204" pitchFamily="34" charset="0"/>
              </a:rPr>
              <a:t> &gt; </a:t>
            </a:r>
            <a:r>
              <a:rPr lang="en-US" sz="1800" b="1" dirty="0" smtClean="0">
                <a:latin typeface="Huawei Sans" panose="020C0503030203020204" pitchFamily="34" charset="0"/>
              </a:rPr>
              <a:t> Configuration Save</a:t>
            </a:r>
            <a:r>
              <a:rPr lang="en-US" sz="1800" dirty="0" smtClean="0">
                <a:latin typeface="Huawei Sans" panose="020C0503030203020204" pitchFamily="34" charset="0"/>
              </a:rPr>
              <a:t>. The configuration saving page is displayed. You can save the configurations of all devices in batches.</a:t>
            </a:r>
            <a:endParaRPr lang="en-US" altLang="zh-CN" sz="1800" dirty="0">
              <a:latin typeface="Huawei Sans" panose="020C0503030203020204" pitchFamily="34" charset="0"/>
            </a:endParaRPr>
          </a:p>
        </p:txBody>
      </p:sp>
      <p:pic>
        <p:nvPicPr>
          <p:cNvPr id="3" name="图片 2"/>
          <p:cNvPicPr>
            <a:picLocks noChangeAspect="1"/>
          </p:cNvPicPr>
          <p:nvPr/>
        </p:nvPicPr>
        <p:blipFill>
          <a:blip r:embed="rId3"/>
          <a:stretch>
            <a:fillRect/>
          </a:stretch>
        </p:blipFill>
        <p:spPr>
          <a:xfrm>
            <a:off x="865188" y="2110562"/>
            <a:ext cx="9921702" cy="2998825"/>
          </a:xfrm>
          <a:prstGeom prst="rect">
            <a:avLst/>
          </a:prstGeom>
          <a:ln>
            <a:solidFill>
              <a:schemeClr val="bg1">
                <a:lumMod val="85000"/>
              </a:schemeClr>
            </a:solidFill>
          </a:ln>
        </p:spPr>
      </p:pic>
      <p:sp>
        <p:nvSpPr>
          <p:cNvPr id="16" name="五边形 15"/>
          <p:cNvSpPr/>
          <p:nvPr/>
        </p:nvSpPr>
        <p:spPr bwMode="gray">
          <a:xfrm>
            <a:off x="6603224" y="58049"/>
            <a:ext cx="847321" cy="335812"/>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Site Creation</a:t>
            </a:r>
          </a:p>
        </p:txBody>
      </p:sp>
      <p:sp>
        <p:nvSpPr>
          <p:cNvPr id="17" name="燕尾形 16"/>
          <p:cNvSpPr/>
          <p:nvPr/>
        </p:nvSpPr>
        <p:spPr bwMode="gray">
          <a:xfrm>
            <a:off x="7305960" y="58049"/>
            <a:ext cx="1286133"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Device Onboarding</a:t>
            </a:r>
          </a:p>
        </p:txBody>
      </p:sp>
      <p:sp>
        <p:nvSpPr>
          <p:cNvPr id="18" name="燕尾形 17"/>
          <p:cNvSpPr/>
          <p:nvPr/>
        </p:nvSpPr>
        <p:spPr bwMode="gray">
          <a:xfrm>
            <a:off x="8447508" y="58049"/>
            <a:ext cx="1409279"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AR2 Service Configuration</a:t>
            </a:r>
          </a:p>
        </p:txBody>
      </p:sp>
      <p:sp>
        <p:nvSpPr>
          <p:cNvPr id="19" name="燕尾形 18"/>
          <p:cNvSpPr/>
          <p:nvPr/>
        </p:nvSpPr>
        <p:spPr bwMode="gray">
          <a:xfrm>
            <a:off x="9712202" y="58049"/>
            <a:ext cx="1409282"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AP2 Service Configuration</a:t>
            </a:r>
          </a:p>
        </p:txBody>
      </p:sp>
      <p:sp>
        <p:nvSpPr>
          <p:cNvPr id="20" name="燕尾形 19"/>
          <p:cNvSpPr/>
          <p:nvPr/>
        </p:nvSpPr>
        <p:spPr bwMode="gray">
          <a:xfrm>
            <a:off x="10976897" y="58049"/>
            <a:ext cx="723695" cy="335812"/>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O&amp;M</a:t>
            </a:r>
          </a:p>
        </p:txBody>
      </p:sp>
    </p:spTree>
    <p:extLst>
      <p:ext uri="{BB962C8B-B14F-4D97-AF65-F5344CB8AC3E}">
        <p14:creationId xmlns:p14="http://schemas.microsoft.com/office/powerpoint/2010/main" val="97277714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zh-CN" altLang="en-US" dirty="0" smtClean="0"/>
              <a:t>（</a:t>
            </a:r>
            <a:r>
              <a:rPr lang="en-US" altLang="zh-CN" dirty="0" err="1" smtClean="0"/>
              <a:t>TorF</a:t>
            </a:r>
            <a:r>
              <a:rPr lang="zh-CN" altLang="en-US" dirty="0" smtClean="0"/>
              <a:t>）</a:t>
            </a:r>
            <a:r>
              <a:rPr lang="en-US" altLang="zh-CN" dirty="0" smtClean="0"/>
              <a:t>For wireless SSIDs used by guests,802.1X authentication is recommended.</a:t>
            </a:r>
          </a:p>
          <a:p>
            <a:pPr lvl="1"/>
            <a:r>
              <a:rPr lang="en-US" altLang="zh-CN" dirty="0" smtClean="0"/>
              <a:t>True</a:t>
            </a:r>
          </a:p>
          <a:p>
            <a:pPr lvl="1"/>
            <a:r>
              <a:rPr lang="en-US" altLang="zh-CN" dirty="0"/>
              <a:t>F</a:t>
            </a:r>
            <a:r>
              <a:rPr lang="en-US" altLang="zh-CN" dirty="0" smtClean="0"/>
              <a:t>alse</a:t>
            </a:r>
            <a:endParaRPr lang="zh-CN" altLang="en-US" dirty="0"/>
          </a:p>
        </p:txBody>
      </p:sp>
    </p:spTree>
    <p:extLst>
      <p:ext uri="{BB962C8B-B14F-4D97-AF65-F5344CB8AC3E}">
        <p14:creationId xmlns:p14="http://schemas.microsoft.com/office/powerpoint/2010/main" val="7604880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sz="quarter" idx="10"/>
          </p:nvPr>
        </p:nvSpPr>
        <p:spPr>
          <a:prstGeom prst="rect">
            <a:avLst/>
          </a:prstGeom>
        </p:spPr>
        <p:txBody>
          <a:bodyPr/>
          <a:lstStyle/>
          <a:p>
            <a:pPr algn="l"/>
            <a:r>
              <a:rPr lang="en-US" dirty="0" smtClean="0">
                <a:latin typeface="Huawei Sans" panose="020C0503030203020204" pitchFamily="34" charset="0"/>
              </a:rPr>
              <a:t>This course describes the deployment process in typical small- and medium-sized campus scenarios, including site creation, device onboarding, LAN service, wireless service, and O&amp;M.</a:t>
            </a:r>
            <a:endParaRPr lang="en-US" altLang="zh-CN" dirty="0" smtClean="0">
              <a:latin typeface="Huawei Sans" panose="020C0503030203020204" pitchFamily="34" charset="0"/>
            </a:endParaRPr>
          </a:p>
          <a:p>
            <a:pPr algn="l"/>
            <a:r>
              <a:rPr lang="en-US" dirty="0" smtClean="0">
                <a:latin typeface="Huawei Sans" panose="020C0503030203020204" pitchFamily="34" charset="0"/>
              </a:rPr>
              <a:t>After learning this course and practicing in the demo environment, trainees will be able to independently deploy the small- and medium-sized campus network solution and master network O&amp;M and management capabilities through </a:t>
            </a:r>
            <a:r>
              <a:rPr lang="en-US" dirty="0" err="1" smtClean="0">
                <a:latin typeface="Huawei Sans" panose="020C0503030203020204" pitchFamily="34" charset="0"/>
              </a:rPr>
              <a:t>iMaster</a:t>
            </a:r>
            <a:r>
              <a:rPr lang="en-US" dirty="0" smtClean="0">
                <a:latin typeface="Huawei Sans" panose="020C0503030203020204" pitchFamily="34" charset="0"/>
              </a:rPr>
              <a:t>-NCE Campus.</a:t>
            </a:r>
          </a:p>
          <a:p>
            <a:pPr algn="l"/>
            <a:endParaRPr lang="en-US" altLang="zh-CN" dirty="0">
              <a:latin typeface="Huawei Sans" panose="020C0503030203020204" pitchFamily="34" charset="0"/>
            </a:endParaRPr>
          </a:p>
        </p:txBody>
      </p:sp>
    </p:spTree>
    <p:extLst>
      <p:ext uri="{BB962C8B-B14F-4D97-AF65-F5344CB8AC3E}">
        <p14:creationId xmlns:p14="http://schemas.microsoft.com/office/powerpoint/2010/main" val="328238270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77329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prstGeom prst="rect">
            <a:avLst/>
          </a:prstGeom>
        </p:spPr>
        <p:txBody>
          <a:bodyPr/>
          <a:lstStyle/>
          <a:p>
            <a:pPr marL="456834" indent="-456834"/>
            <a:r>
              <a:rPr lang="en-US" b="1" dirty="0" smtClean="0">
                <a:latin typeface="Huawei Sans" panose="020C0503030203020204" pitchFamily="34" charset="0"/>
              </a:rPr>
              <a:t>Networking Topology</a:t>
            </a:r>
            <a:endParaRPr lang="en-US" altLang="zh-CN" b="1" dirty="0" smtClean="0">
              <a:latin typeface="Huawei Sans" panose="020C0503030203020204" pitchFamily="34" charset="0"/>
              <a:sym typeface="Huawei Sans" panose="020C0503030203020204" pitchFamily="34" charset="0"/>
            </a:endParaRPr>
          </a:p>
          <a:p>
            <a:pPr marL="456834" indent="-456834"/>
            <a:r>
              <a:rPr lang="en-US" dirty="0" smtClean="0">
                <a:solidFill>
                  <a:schemeClr val="bg1">
                    <a:lumMod val="50000"/>
                  </a:schemeClr>
                </a:solidFill>
                <a:latin typeface="Huawei Sans" panose="020C0503030203020204" pitchFamily="34" charset="0"/>
              </a:rPr>
              <a:t>Deployment Guide</a:t>
            </a:r>
            <a:endParaRPr lang="en-US" altLang="zh-CN" dirty="0">
              <a:solidFill>
                <a:schemeClr val="bg1">
                  <a:lumMod val="50000"/>
                </a:schemeClr>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76599936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Networking Topology</a:t>
            </a:r>
            <a:endParaRPr lang="en-US" dirty="0"/>
          </a:p>
        </p:txBody>
      </p:sp>
      <p:sp>
        <p:nvSpPr>
          <p:cNvPr id="4" name="文本占位符 3"/>
          <p:cNvSpPr>
            <a:spLocks noGrp="1"/>
          </p:cNvSpPr>
          <p:nvPr>
            <p:ph type="body" sz="quarter" idx="4294967295"/>
          </p:nvPr>
        </p:nvSpPr>
        <p:spPr>
          <a:xfrm>
            <a:off x="449262" y="4427388"/>
            <a:ext cx="11293475" cy="1741487"/>
          </a:xfrm>
        </p:spPr>
        <p:txBody>
          <a:bodyPr/>
          <a:lstStyle/>
          <a:p>
            <a:pPr algn="l"/>
            <a:r>
              <a:rPr lang="en-US" sz="1599" dirty="0" smtClean="0">
                <a:latin typeface="Huawei Sans" panose="020C0503030203020204" pitchFamily="34" charset="0"/>
              </a:rPr>
              <a:t>In this demo, Site2 consists of AR2 and AP2. AR2 obtains an IP address and the IP address of </a:t>
            </a:r>
            <a:r>
              <a:rPr lang="en-US" sz="1599" dirty="0" err="1" smtClean="0">
                <a:latin typeface="Huawei Sans" panose="020C0503030203020204" pitchFamily="34" charset="0"/>
              </a:rPr>
              <a:t>iMaster</a:t>
            </a:r>
            <a:r>
              <a:rPr lang="en-US" sz="1599" dirty="0" smtClean="0">
                <a:latin typeface="Huawei Sans" panose="020C0503030203020204" pitchFamily="34" charset="0"/>
              </a:rPr>
              <a:t> NCE-Campus through DHCP, and completes LAN-side address allocation and is configured with NAT to enable AP2 to go online.</a:t>
            </a:r>
            <a:endParaRPr lang="en-US" altLang="zh-CN" sz="1599" dirty="0" smtClean="0">
              <a:latin typeface="Huawei Sans" panose="020C0503030203020204" pitchFamily="34" charset="0"/>
              <a:sym typeface="Huawei Sans" panose="020C0503030203020204" pitchFamily="34" charset="0"/>
            </a:endParaRPr>
          </a:p>
          <a:p>
            <a:pPr algn="l"/>
            <a:r>
              <a:rPr lang="en-US" sz="1599" dirty="0" err="1" smtClean="0">
                <a:latin typeface="Huawei Sans" panose="020C0503030203020204" pitchFamily="34" charset="0"/>
              </a:rPr>
              <a:t>iMaster</a:t>
            </a:r>
            <a:r>
              <a:rPr lang="en-US" sz="1599" dirty="0" smtClean="0">
                <a:latin typeface="Huawei Sans" panose="020C0503030203020204" pitchFamily="34" charset="0"/>
              </a:rPr>
              <a:t> NCE-Campus is connected to SW1, and its gateway is set to VLANIF40 on SW1.</a:t>
            </a:r>
            <a:endParaRPr lang="en-US" sz="1599" dirty="0">
              <a:latin typeface="Huawei Sans" panose="020C0503030203020204" pitchFamily="34" charset="0"/>
            </a:endParaRPr>
          </a:p>
        </p:txBody>
      </p:sp>
      <p:sp>
        <p:nvSpPr>
          <p:cNvPr id="29" name="Freeform 159"/>
          <p:cNvSpPr/>
          <p:nvPr/>
        </p:nvSpPr>
        <p:spPr>
          <a:xfrm flipH="1">
            <a:off x="3631331" y="1379103"/>
            <a:ext cx="2942891" cy="187273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solidFill>
          <a:ln w="28575" cap="flat" cmpd="sng" algn="ctr">
            <a:solidFill>
              <a:sysClr val="window" lastClr="FFFFFF">
                <a:lumMod val="85000"/>
              </a:sysClr>
            </a:solidFill>
            <a:prstDash val="solid"/>
            <a:miter lim="800000"/>
          </a:ln>
          <a:effectLst/>
        </p:spPr>
        <p:txBody>
          <a:bodyPr wrap="square" rtlCol="0" anchor="ctr">
            <a:noAutofit/>
          </a:bodyPr>
          <a:lstStyle/>
          <a:p>
            <a:pPr algn="ctr" defTabSz="914034">
              <a:defRPr/>
            </a:pPr>
            <a:endParaRPr lang="en-US" sz="1799" kern="0">
              <a:solidFill>
                <a:prstClr val="white"/>
              </a:solidFill>
              <a:latin typeface="Arial"/>
              <a:ea typeface="微软雅黑"/>
            </a:endParaRPr>
          </a:p>
        </p:txBody>
      </p:sp>
      <p:cxnSp>
        <p:nvCxnSpPr>
          <p:cNvPr id="30" name="Straight Connector 167"/>
          <p:cNvCxnSpPr>
            <a:endCxn id="53" idx="0"/>
          </p:cNvCxnSpPr>
          <p:nvPr/>
        </p:nvCxnSpPr>
        <p:spPr>
          <a:xfrm flipH="1">
            <a:off x="5085544" y="1658538"/>
            <a:ext cx="1" cy="768100"/>
          </a:xfrm>
          <a:prstGeom prst="line">
            <a:avLst/>
          </a:prstGeom>
          <a:noFill/>
          <a:ln w="19050" cap="flat" cmpd="sng" algn="ctr">
            <a:solidFill>
              <a:sysClr val="windowText" lastClr="000000"/>
            </a:solidFill>
            <a:prstDash val="solid"/>
            <a:miter lim="800000"/>
          </a:ln>
          <a:effectLst/>
        </p:spPr>
      </p:cxnSp>
      <p:sp>
        <p:nvSpPr>
          <p:cNvPr id="31" name="圆角矩形 30"/>
          <p:cNvSpPr/>
          <p:nvPr/>
        </p:nvSpPr>
        <p:spPr>
          <a:xfrm>
            <a:off x="7531519" y="1823813"/>
            <a:ext cx="1738326" cy="2085228"/>
          </a:xfrm>
          <a:prstGeom prst="roundRect">
            <a:avLst>
              <a:gd name="adj" fmla="val 3166"/>
            </a:avLst>
          </a:prstGeom>
          <a:solidFill>
            <a:sysClr val="window" lastClr="FFFFFF">
              <a:lumMod val="95000"/>
            </a:sysClr>
          </a:solidFill>
          <a:ln w="12700" cap="flat" cmpd="sng" algn="ctr">
            <a:noFill/>
            <a:prstDash val="solid"/>
            <a:miter lim="800000"/>
          </a:ln>
          <a:effectLst/>
        </p:spPr>
        <p:txBody>
          <a:bodyPr rtlCol="0" anchor="ctr"/>
          <a:lstStyle/>
          <a:p>
            <a:pPr algn="ctr" defTabSz="914034">
              <a:defRPr/>
            </a:pPr>
            <a:endParaRPr lang="zh-CN" altLang="en-US" sz="1799"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1"/>
          <p:cNvSpPr txBox="1"/>
          <p:nvPr/>
        </p:nvSpPr>
        <p:spPr>
          <a:xfrm>
            <a:off x="8717752" y="1823812"/>
            <a:ext cx="551539" cy="276891"/>
          </a:xfrm>
          <a:prstGeom prst="rect">
            <a:avLst/>
          </a:prstGeom>
          <a:noFill/>
        </p:spPr>
        <p:txBody>
          <a:bodyPr wrap="none" rtlCol="0">
            <a:spAutoFit/>
          </a:bodyPr>
          <a:lstStyle/>
          <a:p>
            <a:pPr algn="ctr" defTabSz="914034"/>
            <a:r>
              <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Site2</a:t>
            </a:r>
            <a:endParaRPr lang="zh-CN" alt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任意多边形 36"/>
          <p:cNvSpPr/>
          <p:nvPr/>
        </p:nvSpPr>
        <p:spPr>
          <a:xfrm flipH="1">
            <a:off x="5102777" y="1581220"/>
            <a:ext cx="3275019" cy="909914"/>
          </a:xfrm>
          <a:custGeom>
            <a:avLst/>
            <a:gdLst>
              <a:gd name="connsiteX0" fmla="*/ 0 w 660400"/>
              <a:gd name="connsiteY0" fmla="*/ 2023533 h 2023533"/>
              <a:gd name="connsiteX1" fmla="*/ 660400 w 660400"/>
              <a:gd name="connsiteY1" fmla="*/ 0 h 2023533"/>
              <a:gd name="connsiteX0" fmla="*/ 0 w 922866"/>
              <a:gd name="connsiteY0" fmla="*/ 1075266 h 1075266"/>
              <a:gd name="connsiteX1" fmla="*/ 922866 w 922866"/>
              <a:gd name="connsiteY1" fmla="*/ 0 h 1075266"/>
              <a:gd name="connsiteX0" fmla="*/ 0 w 922866"/>
              <a:gd name="connsiteY0" fmla="*/ 1075266 h 1075266"/>
              <a:gd name="connsiteX1" fmla="*/ 922866 w 922866"/>
              <a:gd name="connsiteY1" fmla="*/ 0 h 1075266"/>
              <a:gd name="connsiteX0" fmla="*/ 0 w 922866"/>
              <a:gd name="connsiteY0" fmla="*/ 1075266 h 1075266"/>
              <a:gd name="connsiteX1" fmla="*/ 922866 w 922866"/>
              <a:gd name="connsiteY1" fmla="*/ 0 h 1075266"/>
              <a:gd name="connsiteX0" fmla="*/ 0 w 894680"/>
              <a:gd name="connsiteY0" fmla="*/ 1066629 h 1066629"/>
              <a:gd name="connsiteX1" fmla="*/ 894680 w 894680"/>
              <a:gd name="connsiteY1" fmla="*/ 0 h 1066629"/>
              <a:gd name="connsiteX0" fmla="*/ 0 w 894680"/>
              <a:gd name="connsiteY0" fmla="*/ 1066629 h 1066629"/>
              <a:gd name="connsiteX1" fmla="*/ 894680 w 894680"/>
              <a:gd name="connsiteY1" fmla="*/ 0 h 1066629"/>
              <a:gd name="connsiteX0" fmla="*/ 0 w 891548"/>
              <a:gd name="connsiteY0" fmla="*/ 1062310 h 1062310"/>
              <a:gd name="connsiteX1" fmla="*/ 891548 w 891548"/>
              <a:gd name="connsiteY1" fmla="*/ 0 h 1062310"/>
              <a:gd name="connsiteX0" fmla="*/ 0 w 891548"/>
              <a:gd name="connsiteY0" fmla="*/ 1062310 h 1062310"/>
              <a:gd name="connsiteX1" fmla="*/ 891548 w 891548"/>
              <a:gd name="connsiteY1" fmla="*/ 0 h 1062310"/>
              <a:gd name="connsiteX0" fmla="*/ 0 w 891548"/>
              <a:gd name="connsiteY0" fmla="*/ 1062310 h 1062310"/>
              <a:gd name="connsiteX1" fmla="*/ 891548 w 891548"/>
              <a:gd name="connsiteY1" fmla="*/ 0 h 1062310"/>
              <a:gd name="connsiteX0" fmla="*/ 0 w 888416"/>
              <a:gd name="connsiteY0" fmla="*/ 1046437 h 1046437"/>
              <a:gd name="connsiteX1" fmla="*/ 888416 w 888416"/>
              <a:gd name="connsiteY1" fmla="*/ 0 h 1046437"/>
              <a:gd name="connsiteX0" fmla="*/ 0 w 888416"/>
              <a:gd name="connsiteY0" fmla="*/ 1046437 h 1046437"/>
              <a:gd name="connsiteX1" fmla="*/ 888416 w 888416"/>
              <a:gd name="connsiteY1" fmla="*/ 0 h 1046437"/>
            </a:gdLst>
            <a:ahLst/>
            <a:cxnLst>
              <a:cxn ang="0">
                <a:pos x="connsiteX0" y="connsiteY0"/>
              </a:cxn>
              <a:cxn ang="0">
                <a:pos x="connsiteX1" y="connsiteY1"/>
              </a:cxn>
            </a:cxnLst>
            <a:rect l="l" t="t" r="r" b="b"/>
            <a:pathLst>
              <a:path w="888416" h="1046437">
                <a:moveTo>
                  <a:pt x="0" y="1046437"/>
                </a:moveTo>
                <a:cubicBezTo>
                  <a:pt x="50598" y="156908"/>
                  <a:pt x="312064" y="41003"/>
                  <a:pt x="888416" y="0"/>
                </a:cubicBezTo>
              </a:path>
            </a:pathLst>
          </a:custGeom>
          <a:noFill/>
          <a:ln w="12700" cap="flat" cmpd="sng" algn="ctr">
            <a:solidFill>
              <a:srgbClr val="C00000"/>
            </a:solidFill>
            <a:prstDash val="solid"/>
            <a:miter lim="800000"/>
          </a:ln>
          <a:effectLst/>
        </p:spPr>
        <p:txBody>
          <a:bodyPr rtlCol="0" anchor="ctr"/>
          <a:lstStyle/>
          <a:p>
            <a:pPr algn="ctr" defTabSz="914034">
              <a:defRPr/>
            </a:pPr>
            <a:endParaRPr lang="zh-CN" altLang="en-US" sz="1799"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p:cNvSpPr txBox="1"/>
          <p:nvPr/>
        </p:nvSpPr>
        <p:spPr>
          <a:xfrm>
            <a:off x="8552606" y="3324840"/>
            <a:ext cx="482636" cy="276891"/>
          </a:xfrm>
          <a:prstGeom prst="rect">
            <a:avLst/>
          </a:prstGeom>
          <a:noFill/>
        </p:spPr>
        <p:txBody>
          <a:bodyPr wrap="none" rtlCol="0">
            <a:spAutoFit/>
          </a:bodyPr>
          <a:lstStyle/>
          <a:p>
            <a:pPr algn="ctr" defTabSz="914034"/>
            <a:r>
              <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AP2</a:t>
            </a:r>
            <a:endParaRPr lang="zh-CN" alt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圆角矩形 38"/>
          <p:cNvSpPr/>
          <p:nvPr/>
        </p:nvSpPr>
        <p:spPr>
          <a:xfrm>
            <a:off x="4179716" y="2319345"/>
            <a:ext cx="1819290" cy="646696"/>
          </a:xfrm>
          <a:prstGeom prst="roundRect">
            <a:avLst>
              <a:gd name="adj" fmla="val 3166"/>
            </a:avLst>
          </a:prstGeom>
          <a:solidFill>
            <a:sysClr val="window" lastClr="FFFFFF">
              <a:lumMod val="95000"/>
            </a:sysClr>
          </a:solidFill>
          <a:ln w="12700" cap="flat" cmpd="sng" algn="ctr">
            <a:noFill/>
            <a:prstDash val="solid"/>
            <a:miter lim="800000"/>
          </a:ln>
          <a:effectLst/>
        </p:spPr>
        <p:txBody>
          <a:bodyPr rtlCol="0" anchor="ctr"/>
          <a:lstStyle/>
          <a:p>
            <a:pPr algn="ctr" defTabSz="914034">
              <a:defRPr/>
            </a:pPr>
            <a:endParaRPr lang="zh-CN" altLang="en-US" sz="1799"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0" name="图片 14" descr="日志告警服务器-蓝.png"/>
          <p:cNvPicPr>
            <a:picLocks/>
          </p:cNvPicPr>
          <p:nvPr/>
        </p:nvPicPr>
        <p:blipFill>
          <a:blip r:embed="rId3" cstate="print"/>
          <a:stretch>
            <a:fillRect/>
          </a:stretch>
        </p:blipFill>
        <p:spPr>
          <a:xfrm>
            <a:off x="7789608" y="4124006"/>
            <a:ext cx="445782" cy="278356"/>
          </a:xfrm>
          <a:prstGeom prst="rect">
            <a:avLst/>
          </a:prstGeom>
        </p:spPr>
      </p:pic>
      <p:pic>
        <p:nvPicPr>
          <p:cNvPr id="41" name="图片 105" descr="AP.png"/>
          <p:cNvPicPr>
            <a:picLocks/>
          </p:cNvPicPr>
          <p:nvPr/>
        </p:nvPicPr>
        <p:blipFill>
          <a:blip r:embed="rId4" cstate="print"/>
          <a:stretch>
            <a:fillRect/>
          </a:stretch>
        </p:blipFill>
        <p:spPr>
          <a:xfrm>
            <a:off x="8154743" y="3300080"/>
            <a:ext cx="446107" cy="364995"/>
          </a:xfrm>
          <a:prstGeom prst="rect">
            <a:avLst/>
          </a:prstGeom>
        </p:spPr>
      </p:pic>
      <p:pic>
        <p:nvPicPr>
          <p:cNvPr id="42" name="图片 76" descr="接入交换机.png"/>
          <p:cNvPicPr>
            <a:picLocks noChangeAspect="1"/>
          </p:cNvPicPr>
          <p:nvPr/>
        </p:nvPicPr>
        <p:blipFill>
          <a:blip r:embed="rId5" cstate="print"/>
          <a:stretch>
            <a:fillRect/>
          </a:stretch>
        </p:blipFill>
        <p:spPr>
          <a:xfrm>
            <a:off x="4864299" y="1386873"/>
            <a:ext cx="446107" cy="364996"/>
          </a:xfrm>
          <a:prstGeom prst="rect">
            <a:avLst/>
          </a:prstGeom>
        </p:spPr>
      </p:pic>
      <p:pic>
        <p:nvPicPr>
          <p:cNvPr id="43" name="Picture 2" descr="G:\做的项目\公共\扁平图标切换\更新2015_01_21\oss扁平图标库2015_01_21更新-04.png"/>
          <p:cNvPicPr>
            <a:picLocks noChangeArrowheads="1"/>
          </p:cNvPicPr>
          <p:nvPr/>
        </p:nvPicPr>
        <p:blipFill>
          <a:blip r:embed="rId6" cstate="print"/>
          <a:stretch>
            <a:fillRect/>
          </a:stretch>
        </p:blipFill>
        <p:spPr bwMode="auto">
          <a:xfrm>
            <a:off x="8154743" y="2245516"/>
            <a:ext cx="446107" cy="364995"/>
          </a:xfrm>
          <a:prstGeom prst="rect">
            <a:avLst/>
          </a:prstGeom>
          <a:noFill/>
        </p:spPr>
      </p:pic>
      <p:sp>
        <p:nvSpPr>
          <p:cNvPr id="44" name="文本框 43"/>
          <p:cNvSpPr txBox="1"/>
          <p:nvPr/>
        </p:nvSpPr>
        <p:spPr>
          <a:xfrm>
            <a:off x="8595068" y="2289568"/>
            <a:ext cx="490648" cy="276891"/>
          </a:xfrm>
          <a:prstGeom prst="rect">
            <a:avLst/>
          </a:prstGeom>
          <a:noFill/>
        </p:spPr>
        <p:txBody>
          <a:bodyPr wrap="none" rtlCol="0">
            <a:spAutoFit/>
          </a:bodyPr>
          <a:lstStyle/>
          <a:p>
            <a:pPr algn="ctr" defTabSz="914034"/>
            <a:r>
              <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AR2</a:t>
            </a:r>
            <a:endParaRPr lang="zh-CN" alt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5" name="Straight Connector 167"/>
          <p:cNvCxnSpPr>
            <a:stCxn id="43" idx="2"/>
            <a:endCxn id="41" idx="0"/>
          </p:cNvCxnSpPr>
          <p:nvPr/>
        </p:nvCxnSpPr>
        <p:spPr>
          <a:xfrm>
            <a:off x="8377796" y="2610511"/>
            <a:ext cx="0" cy="689569"/>
          </a:xfrm>
          <a:prstGeom prst="line">
            <a:avLst/>
          </a:prstGeom>
          <a:noFill/>
          <a:ln w="19050" cap="flat" cmpd="sng" algn="ctr">
            <a:solidFill>
              <a:sysClr val="windowText" lastClr="000000"/>
            </a:solidFill>
            <a:prstDash val="solid"/>
            <a:miter lim="800000"/>
          </a:ln>
          <a:effectLst/>
        </p:spPr>
      </p:cxnSp>
      <p:sp>
        <p:nvSpPr>
          <p:cNvPr id="46" name="矩形 45"/>
          <p:cNvSpPr/>
          <p:nvPr/>
        </p:nvSpPr>
        <p:spPr>
          <a:xfrm>
            <a:off x="4315759" y="1442774"/>
            <a:ext cx="575574" cy="307657"/>
          </a:xfrm>
          <a:prstGeom prst="rect">
            <a:avLst/>
          </a:prstGeom>
        </p:spPr>
        <p:txBody>
          <a:bodyPr wrap="none">
            <a:spAutoFit/>
          </a:bodyPr>
          <a:lstStyle/>
          <a:p>
            <a:pPr algn="ctr" defTabSz="914034"/>
            <a:r>
              <a:rPr lang="en-US" altLang="zh-CN" sz="13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a:t>
            </a:r>
          </a:p>
        </p:txBody>
      </p:sp>
      <p:sp>
        <p:nvSpPr>
          <p:cNvPr id="47" name="文本框 46"/>
          <p:cNvSpPr txBox="1"/>
          <p:nvPr/>
        </p:nvSpPr>
        <p:spPr>
          <a:xfrm>
            <a:off x="5308597" y="1297070"/>
            <a:ext cx="843172" cy="276891"/>
          </a:xfrm>
          <a:prstGeom prst="rect">
            <a:avLst/>
          </a:prstGeom>
          <a:noFill/>
        </p:spPr>
        <p:txBody>
          <a:bodyPr wrap="none" rtlCol="0">
            <a:spAutoFit/>
          </a:bodyPr>
          <a:lstStyle/>
          <a:p>
            <a:pPr algn="ctr" defTabSz="914034"/>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GE0/0/18</a:t>
            </a:r>
            <a:endParaRPr lang="zh-CN" alt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p:cNvSpPr txBox="1"/>
          <p:nvPr/>
        </p:nvSpPr>
        <p:spPr>
          <a:xfrm>
            <a:off x="8222410" y="1968626"/>
            <a:ext cx="756642" cy="276891"/>
          </a:xfrm>
          <a:prstGeom prst="rect">
            <a:avLst/>
          </a:prstGeom>
          <a:noFill/>
        </p:spPr>
        <p:txBody>
          <a:bodyPr wrap="none" rtlCol="0">
            <a:spAutoFit/>
          </a:bodyPr>
          <a:lstStyle/>
          <a:p>
            <a:pPr algn="ctr" defTabSz="914034"/>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GE0/0/8</a:t>
            </a:r>
            <a:endParaRPr lang="zh-CN" alt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9" name="Straight Connector 167"/>
          <p:cNvCxnSpPr>
            <a:endCxn id="42" idx="2"/>
          </p:cNvCxnSpPr>
          <p:nvPr/>
        </p:nvCxnSpPr>
        <p:spPr>
          <a:xfrm flipV="1">
            <a:off x="5087353" y="1751869"/>
            <a:ext cx="0" cy="493647"/>
          </a:xfrm>
          <a:prstGeom prst="line">
            <a:avLst/>
          </a:prstGeom>
          <a:noFill/>
          <a:ln w="19050" cap="flat" cmpd="sng" algn="ctr">
            <a:solidFill>
              <a:sysClr val="windowText" lastClr="000000"/>
            </a:solidFill>
            <a:prstDash val="solid"/>
            <a:miter lim="800000"/>
          </a:ln>
          <a:effectLst/>
        </p:spPr>
      </p:cxnSp>
      <p:sp>
        <p:nvSpPr>
          <p:cNvPr id="50" name="文本框 49"/>
          <p:cNvSpPr txBox="1"/>
          <p:nvPr/>
        </p:nvSpPr>
        <p:spPr>
          <a:xfrm>
            <a:off x="8339431" y="2619050"/>
            <a:ext cx="756642" cy="276891"/>
          </a:xfrm>
          <a:prstGeom prst="rect">
            <a:avLst/>
          </a:prstGeom>
          <a:noFill/>
        </p:spPr>
        <p:txBody>
          <a:bodyPr wrap="none" rtlCol="0">
            <a:spAutoFit/>
          </a:bodyPr>
          <a:lstStyle/>
          <a:p>
            <a:pPr algn="ctr" defTabSz="914034"/>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zh-CN" alt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1" name="图片 50" descr="wifi信号蓝.png"/>
          <p:cNvPicPr>
            <a:picLocks/>
          </p:cNvPicPr>
          <p:nvPr/>
        </p:nvPicPr>
        <p:blipFill>
          <a:blip r:embed="rId7" cstate="print"/>
          <a:stretch>
            <a:fillRect/>
          </a:stretch>
        </p:blipFill>
        <p:spPr>
          <a:xfrm rot="10800000">
            <a:off x="8131934" y="3697957"/>
            <a:ext cx="445782" cy="278356"/>
          </a:xfrm>
          <a:prstGeom prst="rect">
            <a:avLst/>
          </a:prstGeom>
        </p:spPr>
      </p:pic>
      <p:pic>
        <p:nvPicPr>
          <p:cNvPr id="52" name="图片 51" descr="SAN网络-蓝.png"/>
          <p:cNvPicPr>
            <a:picLocks noChangeAspect="1"/>
          </p:cNvPicPr>
          <p:nvPr/>
        </p:nvPicPr>
        <p:blipFill>
          <a:blip r:embed="rId8" cstate="print"/>
          <a:stretch>
            <a:fillRect/>
          </a:stretch>
        </p:blipFill>
        <p:spPr>
          <a:xfrm>
            <a:off x="8744710" y="4067163"/>
            <a:ext cx="239298" cy="392042"/>
          </a:xfrm>
          <a:prstGeom prst="rect">
            <a:avLst/>
          </a:prstGeom>
        </p:spPr>
      </p:pic>
      <p:pic>
        <p:nvPicPr>
          <p:cNvPr id="53" name="图片 5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692471" y="2426638"/>
            <a:ext cx="786145" cy="446888"/>
          </a:xfrm>
          <a:prstGeom prst="rect">
            <a:avLst/>
          </a:prstGeom>
        </p:spPr>
      </p:pic>
    </p:spTree>
    <p:extLst>
      <p:ext uri="{BB962C8B-B14F-4D97-AF65-F5344CB8AC3E}">
        <p14:creationId xmlns:p14="http://schemas.microsoft.com/office/powerpoint/2010/main" val="162668815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prstGeom prst="rect">
            <a:avLst/>
          </a:prstGeom>
        </p:spPr>
        <p:txBody>
          <a:bodyPr/>
          <a:lstStyle/>
          <a:p>
            <a:pPr marL="456834" indent="-456834"/>
            <a:r>
              <a:rPr lang="en-US" dirty="0" smtClean="0">
                <a:solidFill>
                  <a:schemeClr val="bg1">
                    <a:lumMod val="50000"/>
                  </a:schemeClr>
                </a:solidFill>
                <a:latin typeface="Huawei Sans" panose="020C0503030203020204" pitchFamily="34" charset="0"/>
              </a:rPr>
              <a:t>Networking Topology</a:t>
            </a:r>
            <a:endParaRPr lang="en-US" altLang="zh-CN" dirty="0" smtClean="0">
              <a:solidFill>
                <a:schemeClr val="bg1">
                  <a:lumMod val="50000"/>
                </a:schemeClr>
              </a:solidFill>
              <a:latin typeface="Huawei Sans" panose="020C0503030203020204" pitchFamily="34" charset="0"/>
              <a:sym typeface="Huawei Sans" panose="020C0503030203020204" pitchFamily="34" charset="0"/>
            </a:endParaRPr>
          </a:p>
          <a:p>
            <a:pPr marL="456834" indent="-456834"/>
            <a:r>
              <a:rPr lang="en-US" b="1" dirty="0" smtClean="0">
                <a:latin typeface="Huawei Sans" panose="020C0503030203020204" pitchFamily="34" charset="0"/>
              </a:rPr>
              <a:t>Deployment Guide</a:t>
            </a:r>
            <a:endParaRPr lang="en-US" altLang="zh-CN" b="1"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14008431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Creating a Site (1)</a:t>
            </a:r>
            <a:endParaRPr lang="en-US" altLang="zh-CN" dirty="0"/>
          </a:p>
        </p:txBody>
      </p:sp>
      <p:sp>
        <p:nvSpPr>
          <p:cNvPr id="10" name="Freeform 159"/>
          <p:cNvSpPr/>
          <p:nvPr/>
        </p:nvSpPr>
        <p:spPr>
          <a:xfrm flipH="1">
            <a:off x="770115" y="3694906"/>
            <a:ext cx="3588312" cy="187571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7958" rtlCol="0" anchor="ctr">
            <a:noAutofit/>
          </a:bodyPr>
          <a:lstStyle/>
          <a:p>
            <a:pPr algn="ctr" fontAlgn="ctr"/>
            <a:endParaRPr lang="en-US" sz="1200" b="1" dirty="0">
              <a:solidFill>
                <a:schemeClr val="bg1">
                  <a:lumMod val="50000"/>
                </a:schemeClr>
              </a:solidFill>
              <a:latin typeface="Huawei Sans" panose="020C0503030203020204" pitchFamily="34" charset="0"/>
            </a:endParaRPr>
          </a:p>
        </p:txBody>
      </p:sp>
      <p:sp>
        <p:nvSpPr>
          <p:cNvPr id="11" name="Freeform 3"/>
          <p:cNvSpPr>
            <a:spLocks/>
          </p:cNvSpPr>
          <p:nvPr/>
        </p:nvSpPr>
        <p:spPr bwMode="gray">
          <a:xfrm rot="10800000">
            <a:off x="1736005" y="2393029"/>
            <a:ext cx="1784933" cy="994844"/>
          </a:xfrm>
          <a:custGeom>
            <a:avLst/>
            <a:gdLst>
              <a:gd name="T0" fmla="*/ 0 w 5016"/>
              <a:gd name="T1" fmla="*/ 2147483647 h 2256"/>
              <a:gd name="T2" fmla="*/ 2147483647 w 5016"/>
              <a:gd name="T3" fmla="*/ 2147483647 h 2256"/>
              <a:gd name="T4" fmla="*/ 2147483647 w 5016"/>
              <a:gd name="T5" fmla="*/ 2147483647 h 2256"/>
              <a:gd name="T6" fmla="*/ 2147483647 w 5016"/>
              <a:gd name="T7" fmla="*/ 2147483647 h 2256"/>
              <a:gd name="T8" fmla="*/ 2147483647 w 5016"/>
              <a:gd name="T9" fmla="*/ 2147483647 h 2256"/>
              <a:gd name="T10" fmla="*/ 2147483647 w 5016"/>
              <a:gd name="T11" fmla="*/ 2147483647 h 2256"/>
              <a:gd name="T12" fmla="*/ 2147483647 w 5016"/>
              <a:gd name="T13" fmla="*/ 2147483647 h 2256"/>
              <a:gd name="T14" fmla="*/ 2147483647 w 5016"/>
              <a:gd name="T15" fmla="*/ 2147483647 h 2256"/>
              <a:gd name="T16" fmla="*/ 2147483647 w 5016"/>
              <a:gd name="T17" fmla="*/ 2147483647 h 2256"/>
              <a:gd name="T18" fmla="*/ 2147483647 w 5016"/>
              <a:gd name="T19" fmla="*/ 0 h 2256"/>
              <a:gd name="T20" fmla="*/ 2147483647 w 5016"/>
              <a:gd name="T21" fmla="*/ 2147483647 h 2256"/>
              <a:gd name="T22" fmla="*/ 2147483647 w 5016"/>
              <a:gd name="T23" fmla="*/ 2147483647 h 2256"/>
              <a:gd name="T24" fmla="*/ 2147483647 w 5016"/>
              <a:gd name="T25" fmla="*/ 2147483647 h 2256"/>
              <a:gd name="T26" fmla="*/ 2147483647 w 5016"/>
              <a:gd name="T27" fmla="*/ 2147483647 h 2256"/>
              <a:gd name="T28" fmla="*/ 2147483647 w 5016"/>
              <a:gd name="T29" fmla="*/ 2147483647 h 2256"/>
              <a:gd name="T30" fmla="*/ 2147483647 w 5016"/>
              <a:gd name="T31" fmla="*/ 2147483647 h 2256"/>
              <a:gd name="T32" fmla="*/ 2147483647 w 5016"/>
              <a:gd name="T33" fmla="*/ 2147483647 h 2256"/>
              <a:gd name="T34" fmla="*/ 2147483647 w 5016"/>
              <a:gd name="T35" fmla="*/ 2147483647 h 2256"/>
              <a:gd name="T36" fmla="*/ 2147483647 w 5016"/>
              <a:gd name="T37" fmla="*/ 2147483647 h 2256"/>
              <a:gd name="T38" fmla="*/ 0 w 5016"/>
              <a:gd name="T39" fmla="*/ 2147483647 h 225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016"/>
              <a:gd name="T61" fmla="*/ 0 h 2256"/>
              <a:gd name="T62" fmla="*/ 5016 w 5016"/>
              <a:gd name="T63" fmla="*/ 2256 h 225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016" h="2256">
                <a:moveTo>
                  <a:pt x="0" y="2240"/>
                </a:moveTo>
                <a:cubicBezTo>
                  <a:pt x="276" y="2109"/>
                  <a:pt x="1182" y="1474"/>
                  <a:pt x="1122" y="702"/>
                </a:cubicBezTo>
                <a:lnTo>
                  <a:pt x="972" y="744"/>
                </a:lnTo>
                <a:cubicBezTo>
                  <a:pt x="988" y="702"/>
                  <a:pt x="1140" y="436"/>
                  <a:pt x="1140" y="438"/>
                </a:cubicBezTo>
                <a:lnTo>
                  <a:pt x="1422" y="642"/>
                </a:lnTo>
                <a:cubicBezTo>
                  <a:pt x="1422" y="642"/>
                  <a:pt x="1260" y="672"/>
                  <a:pt x="1272" y="672"/>
                </a:cubicBezTo>
                <a:cubicBezTo>
                  <a:pt x="1428" y="1008"/>
                  <a:pt x="1620" y="1350"/>
                  <a:pt x="1968" y="1284"/>
                </a:cubicBezTo>
                <a:cubicBezTo>
                  <a:pt x="2316" y="1218"/>
                  <a:pt x="2460" y="576"/>
                  <a:pt x="2466" y="318"/>
                </a:cubicBezTo>
                <a:lnTo>
                  <a:pt x="2280" y="318"/>
                </a:lnTo>
                <a:lnTo>
                  <a:pt x="2598" y="0"/>
                </a:lnTo>
                <a:lnTo>
                  <a:pt x="2898" y="330"/>
                </a:lnTo>
                <a:lnTo>
                  <a:pt x="2724" y="324"/>
                </a:lnTo>
                <a:cubicBezTo>
                  <a:pt x="2724" y="325"/>
                  <a:pt x="2760" y="1284"/>
                  <a:pt x="3210" y="1302"/>
                </a:cubicBezTo>
                <a:cubicBezTo>
                  <a:pt x="3660" y="1320"/>
                  <a:pt x="3816" y="912"/>
                  <a:pt x="3870" y="654"/>
                </a:cubicBezTo>
                <a:lnTo>
                  <a:pt x="3702" y="642"/>
                </a:lnTo>
                <a:lnTo>
                  <a:pt x="3984" y="420"/>
                </a:lnTo>
                <a:lnTo>
                  <a:pt x="4182" y="678"/>
                </a:lnTo>
                <a:lnTo>
                  <a:pt x="4026" y="672"/>
                </a:lnTo>
                <a:cubicBezTo>
                  <a:pt x="4032" y="678"/>
                  <a:pt x="3960" y="1862"/>
                  <a:pt x="5016" y="2225"/>
                </a:cubicBezTo>
                <a:cubicBezTo>
                  <a:pt x="3438" y="2232"/>
                  <a:pt x="1092" y="2256"/>
                  <a:pt x="0" y="2240"/>
                </a:cubicBezTo>
                <a:close/>
              </a:path>
            </a:pathLst>
          </a:custGeom>
          <a:gradFill flip="none" rotWithShape="1">
            <a:gsLst>
              <a:gs pos="0">
                <a:schemeClr val="bg1"/>
              </a:gs>
              <a:gs pos="81000">
                <a:srgbClr val="99DFF9"/>
              </a:gs>
            </a:gsLst>
            <a:lin ang="16200000" scaled="0"/>
            <a:tileRect/>
          </a:gradFill>
          <a:ln w="15875">
            <a:gradFill flip="none" rotWithShape="1">
              <a:gsLst>
                <a:gs pos="0">
                  <a:schemeClr val="bg1"/>
                </a:gs>
                <a:gs pos="90000">
                  <a:srgbClr val="00B0F0"/>
                </a:gs>
              </a:gsLst>
              <a:lin ang="162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798"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32496" y="1690877"/>
            <a:ext cx="1791951" cy="330483"/>
          </a:xfrm>
          <a:prstGeom prst="rect">
            <a:avLst/>
          </a:prstGeom>
        </p:spPr>
      </p:pic>
      <p:grpSp>
        <p:nvGrpSpPr>
          <p:cNvPr id="13" name="组合 12"/>
          <p:cNvGrpSpPr/>
          <p:nvPr/>
        </p:nvGrpSpPr>
        <p:grpSpPr>
          <a:xfrm>
            <a:off x="1391260" y="4472775"/>
            <a:ext cx="2474424" cy="970663"/>
            <a:chOff x="1003905" y="4394527"/>
            <a:chExt cx="2475391" cy="971042"/>
          </a:xfrm>
        </p:grpSpPr>
        <p:pic>
          <p:nvPicPr>
            <p:cNvPr id="14"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73586" y="5033624"/>
              <a:ext cx="405710" cy="331945"/>
            </a:xfrm>
            <a:prstGeom prst="rect">
              <a:avLst/>
            </a:prstGeom>
          </p:spPr>
        </p:pic>
        <p:pic>
          <p:nvPicPr>
            <p:cNvPr id="15"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auto">
            <a:xfrm>
              <a:off x="1003907" y="4394527"/>
              <a:ext cx="405710" cy="331944"/>
            </a:xfrm>
            <a:prstGeom prst="rect">
              <a:avLst/>
            </a:prstGeom>
            <a:noFill/>
          </p:spPr>
        </p:pic>
        <p:pic>
          <p:nvPicPr>
            <p:cNvPr id="16" name="图片 86" descr="核心交换机.png"/>
            <p:cNvPicPr>
              <a:picLocks noChangeAspect="1"/>
            </p:cNvPicPr>
            <p:nvPr/>
          </p:nvPicPr>
          <p:blipFill>
            <a:blip r:embed="rId6" cstate="print"/>
            <a:stretch>
              <a:fillRect/>
            </a:stretch>
          </p:blipFill>
          <p:spPr>
            <a:xfrm>
              <a:off x="1693800" y="4394527"/>
              <a:ext cx="405710" cy="331945"/>
            </a:xfrm>
            <a:prstGeom prst="rect">
              <a:avLst/>
            </a:prstGeom>
          </p:spPr>
        </p:pic>
        <p:pic>
          <p:nvPicPr>
            <p:cNvPr id="17" name="图片 87" descr="汇聚交换机.png"/>
            <p:cNvPicPr>
              <a:picLocks noChangeAspect="1"/>
            </p:cNvPicPr>
            <p:nvPr/>
          </p:nvPicPr>
          <p:blipFill>
            <a:blip r:embed="rId7" cstate="print"/>
            <a:stretch>
              <a:fillRect/>
            </a:stretch>
          </p:blipFill>
          <p:spPr>
            <a:xfrm>
              <a:off x="2383693" y="4394527"/>
              <a:ext cx="405710" cy="331945"/>
            </a:xfrm>
            <a:prstGeom prst="rect">
              <a:avLst/>
            </a:prstGeom>
          </p:spPr>
        </p:pic>
        <p:pic>
          <p:nvPicPr>
            <p:cNvPr id="18" name="图片 76" descr="接入交换机.png"/>
            <p:cNvPicPr>
              <a:picLocks noChangeAspect="1"/>
            </p:cNvPicPr>
            <p:nvPr/>
          </p:nvPicPr>
          <p:blipFill>
            <a:blip r:embed="rId8" cstate="print"/>
            <a:stretch>
              <a:fillRect/>
            </a:stretch>
          </p:blipFill>
          <p:spPr>
            <a:xfrm>
              <a:off x="3073586" y="4394527"/>
              <a:ext cx="405710" cy="331945"/>
            </a:xfrm>
            <a:prstGeom prst="rect">
              <a:avLst/>
            </a:prstGeom>
          </p:spPr>
        </p:pic>
        <p:pic>
          <p:nvPicPr>
            <p:cNvPr id="19" name="图片 106" descr="堆叠交换机蓝.png"/>
            <p:cNvPicPr>
              <a:picLocks noChangeAspect="1"/>
            </p:cNvPicPr>
            <p:nvPr/>
          </p:nvPicPr>
          <p:blipFill>
            <a:blip r:embed="rId9" cstate="print"/>
            <a:stretch>
              <a:fillRect/>
            </a:stretch>
          </p:blipFill>
          <p:spPr>
            <a:xfrm>
              <a:off x="1003905" y="5033624"/>
              <a:ext cx="405710" cy="331945"/>
            </a:xfrm>
            <a:prstGeom prst="rect">
              <a:avLst/>
            </a:prstGeom>
          </p:spPr>
        </p:pic>
        <p:pic>
          <p:nvPicPr>
            <p:cNvPr id="20" name="图片 105" descr="AP.png"/>
            <p:cNvPicPr>
              <a:picLocks noChangeAspect="1"/>
            </p:cNvPicPr>
            <p:nvPr/>
          </p:nvPicPr>
          <p:blipFill>
            <a:blip r:embed="rId10" cstate="print"/>
            <a:stretch>
              <a:fillRect/>
            </a:stretch>
          </p:blipFill>
          <p:spPr>
            <a:xfrm>
              <a:off x="1693798" y="5033624"/>
              <a:ext cx="405710" cy="331945"/>
            </a:xfrm>
            <a:prstGeom prst="rect">
              <a:avLst/>
            </a:prstGeom>
          </p:spPr>
        </p:pic>
        <p:pic>
          <p:nvPicPr>
            <p:cNvPr id="21" name="图片 102" descr="AC-蓝.png"/>
            <p:cNvPicPr>
              <a:picLocks noChangeAspect="1"/>
            </p:cNvPicPr>
            <p:nvPr/>
          </p:nvPicPr>
          <p:blipFill>
            <a:blip r:embed="rId11" cstate="print"/>
            <a:stretch>
              <a:fillRect/>
            </a:stretch>
          </p:blipFill>
          <p:spPr>
            <a:xfrm>
              <a:off x="2383691" y="5033624"/>
              <a:ext cx="405710" cy="331945"/>
            </a:xfrm>
            <a:prstGeom prst="rect">
              <a:avLst/>
            </a:prstGeom>
          </p:spPr>
        </p:pic>
      </p:grpSp>
      <p:sp>
        <p:nvSpPr>
          <p:cNvPr id="22" name="文本框 21"/>
          <p:cNvSpPr txBox="1"/>
          <p:nvPr/>
        </p:nvSpPr>
        <p:spPr>
          <a:xfrm>
            <a:off x="1905373" y="3895632"/>
            <a:ext cx="527709" cy="338426"/>
          </a:xfrm>
          <a:prstGeom prst="rect">
            <a:avLst/>
          </a:prstGeom>
          <a:noFill/>
        </p:spPr>
        <p:txBody>
          <a:bodyPr wrap="none" rtlCol="0">
            <a:spAutoFit/>
          </a:bodyPr>
          <a:lstStyle/>
          <a:p>
            <a:pPr fontAlgn="ctr"/>
            <a:r>
              <a:rPr lang="en-US" sz="1599" dirty="0" smtClean="0">
                <a:latin typeface="Huawei Sans" panose="020C0503030203020204" pitchFamily="34" charset="0"/>
              </a:rPr>
              <a:t>Site</a:t>
            </a:r>
            <a:endParaRPr lang="en-US" sz="1599" dirty="0">
              <a:latin typeface="Huawei Sans" panose="020C0503030203020204" pitchFamily="34" charset="0"/>
            </a:endParaRPr>
          </a:p>
        </p:txBody>
      </p:sp>
      <p:sp>
        <p:nvSpPr>
          <p:cNvPr id="23" name="矩形 22"/>
          <p:cNvSpPr/>
          <p:nvPr/>
        </p:nvSpPr>
        <p:spPr>
          <a:xfrm>
            <a:off x="6095999" y="2239877"/>
            <a:ext cx="5356515" cy="3195747"/>
          </a:xfrm>
          <a:prstGeom prst="rect">
            <a:avLst/>
          </a:prstGeom>
        </p:spPr>
        <p:txBody>
          <a:bodyPr wrap="square">
            <a:spAutoFit/>
          </a:bodyPr>
          <a:lstStyle/>
          <a:p>
            <a:pPr marL="285636" indent="-285636" fontAlgn="ctr">
              <a:lnSpc>
                <a:spcPts val="2799"/>
              </a:lnSpc>
              <a:spcAft>
                <a:spcPts val="600"/>
              </a:spcAft>
              <a:buFont typeface="Arial" panose="020B0604020202020204" pitchFamily="34" charset="0"/>
              <a:buChar char="•"/>
            </a:pPr>
            <a:r>
              <a:rPr lang="en-US" sz="1599" dirty="0" smtClean="0">
                <a:solidFill>
                  <a:prstClr val="black"/>
                </a:solidFill>
                <a:latin typeface="Huawei Sans" panose="020C0503030203020204" pitchFamily="34" charset="0"/>
              </a:rPr>
              <a:t>To enable network devices within the same management scope to be centrally managed on </a:t>
            </a:r>
            <a:r>
              <a:rPr lang="en-US" sz="1599" dirty="0" err="1" smtClean="0">
                <a:solidFill>
                  <a:prstClr val="black"/>
                </a:solidFill>
                <a:latin typeface="Huawei Sans" panose="020C0503030203020204" pitchFamily="34" charset="0"/>
              </a:rPr>
              <a:t>iMaster</a:t>
            </a:r>
            <a:r>
              <a:rPr lang="en-US" sz="1599" dirty="0" smtClean="0">
                <a:solidFill>
                  <a:prstClr val="black"/>
                </a:solidFill>
                <a:latin typeface="Huawei Sans" panose="020C0503030203020204" pitchFamily="34" charset="0"/>
              </a:rPr>
              <a:t> NCE-Campus, you can create a site on </a:t>
            </a:r>
            <a:r>
              <a:rPr lang="en-US" sz="1599" dirty="0" err="1" smtClean="0">
                <a:solidFill>
                  <a:prstClr val="black"/>
                </a:solidFill>
                <a:latin typeface="Huawei Sans" panose="020C0503030203020204" pitchFamily="34" charset="0"/>
              </a:rPr>
              <a:t>iMaster</a:t>
            </a:r>
            <a:r>
              <a:rPr lang="en-US" sz="1599" dirty="0" smtClean="0">
                <a:solidFill>
                  <a:prstClr val="black"/>
                </a:solidFill>
                <a:latin typeface="Huawei Sans" panose="020C0503030203020204" pitchFamily="34" charset="0"/>
              </a:rPr>
              <a:t> NCE-Campus and add these network devices to the site.</a:t>
            </a:r>
            <a:endParaRPr lang="en-US" altLang="zh-CN" sz="1599" dirty="0" smtClean="0">
              <a:solidFill>
                <a:prstClr val="black"/>
              </a:solidFill>
              <a:latin typeface="Huawei Sans" panose="020C0503030203020204" pitchFamily="34" charset="0"/>
            </a:endParaRPr>
          </a:p>
          <a:p>
            <a:pPr marL="285636" indent="-285636" fontAlgn="ctr">
              <a:lnSpc>
                <a:spcPts val="2799"/>
              </a:lnSpc>
              <a:spcAft>
                <a:spcPts val="600"/>
              </a:spcAft>
              <a:buFont typeface="Arial" panose="020B0604020202020204" pitchFamily="34" charset="0"/>
              <a:buChar char="•"/>
            </a:pPr>
            <a:r>
              <a:rPr lang="en-US" sz="1599" dirty="0" smtClean="0">
                <a:solidFill>
                  <a:prstClr val="black"/>
                </a:solidFill>
                <a:latin typeface="Huawei Sans" panose="020C0503030203020204" pitchFamily="34" charset="0"/>
              </a:rPr>
              <a:t>Creating a site consists of two parts:</a:t>
            </a:r>
            <a:endParaRPr lang="en-US" altLang="zh-CN" sz="1599" dirty="0" smtClean="0">
              <a:solidFill>
                <a:prstClr val="black"/>
              </a:solidFill>
              <a:latin typeface="Huawei Sans" panose="020C0503030203020204" pitchFamily="34" charset="0"/>
            </a:endParaRPr>
          </a:p>
          <a:p>
            <a:pPr marL="571500" lvl="1" indent="-285750" fontAlgn="ctr">
              <a:lnSpc>
                <a:spcPts val="2799"/>
              </a:lnSpc>
              <a:spcAft>
                <a:spcPts val="600"/>
              </a:spcAft>
              <a:buSzPct val="100000"/>
              <a:buFont typeface="Huawei Sans" panose="020C0503030203020204" pitchFamily="34" charset="0"/>
              <a:buChar char="▫"/>
            </a:pPr>
            <a:r>
              <a:rPr lang="en-US" sz="1599" dirty="0">
                <a:solidFill>
                  <a:prstClr val="black"/>
                </a:solidFill>
                <a:latin typeface="Huawei Sans" panose="020C0503030203020204" pitchFamily="34" charset="0"/>
              </a:rPr>
              <a:t>Create sites.</a:t>
            </a:r>
            <a:endParaRPr lang="en-US" altLang="zh-CN" sz="1599" dirty="0">
              <a:solidFill>
                <a:prstClr val="black"/>
              </a:solidFill>
              <a:latin typeface="Huawei Sans" panose="020C0503030203020204" pitchFamily="34" charset="0"/>
            </a:endParaRPr>
          </a:p>
          <a:p>
            <a:pPr marL="571500" lvl="1" indent="-285750" fontAlgn="ctr">
              <a:lnSpc>
                <a:spcPts val="2799"/>
              </a:lnSpc>
              <a:spcAft>
                <a:spcPts val="600"/>
              </a:spcAft>
              <a:buSzPct val="100000"/>
              <a:buFont typeface="Huawei Sans" panose="020C0503030203020204" pitchFamily="34" charset="0"/>
              <a:buChar char="▫"/>
            </a:pPr>
            <a:r>
              <a:rPr lang="en-US" sz="1599" dirty="0" smtClean="0">
                <a:solidFill>
                  <a:prstClr val="black"/>
                </a:solidFill>
                <a:latin typeface="Huawei Sans" panose="020C0503030203020204" pitchFamily="34" charset="0"/>
              </a:rPr>
              <a:t>Add devices.</a:t>
            </a:r>
            <a:endParaRPr lang="en-US" sz="1599" dirty="0">
              <a:solidFill>
                <a:prstClr val="black"/>
              </a:solidFill>
              <a:latin typeface="Huawei Sans" panose="020C0503030203020204" pitchFamily="34" charset="0"/>
            </a:endParaRPr>
          </a:p>
        </p:txBody>
      </p:sp>
      <p:sp>
        <p:nvSpPr>
          <p:cNvPr id="24" name="五边形 23"/>
          <p:cNvSpPr/>
          <p:nvPr/>
        </p:nvSpPr>
        <p:spPr bwMode="gray">
          <a:xfrm>
            <a:off x="6603224" y="58049"/>
            <a:ext cx="847321" cy="335812"/>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Site Creation</a:t>
            </a:r>
          </a:p>
        </p:txBody>
      </p:sp>
      <p:sp>
        <p:nvSpPr>
          <p:cNvPr id="29" name="燕尾形 28"/>
          <p:cNvSpPr/>
          <p:nvPr/>
        </p:nvSpPr>
        <p:spPr bwMode="gray">
          <a:xfrm>
            <a:off x="7305960" y="58049"/>
            <a:ext cx="1286133"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Device Onboarding</a:t>
            </a:r>
          </a:p>
        </p:txBody>
      </p:sp>
      <p:sp>
        <p:nvSpPr>
          <p:cNvPr id="31" name="燕尾形 30"/>
          <p:cNvSpPr/>
          <p:nvPr/>
        </p:nvSpPr>
        <p:spPr bwMode="gray">
          <a:xfrm>
            <a:off x="8447508" y="58049"/>
            <a:ext cx="1409279"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AR2 Service Configuration</a:t>
            </a:r>
          </a:p>
        </p:txBody>
      </p:sp>
      <p:sp>
        <p:nvSpPr>
          <p:cNvPr id="32" name="燕尾形 31"/>
          <p:cNvSpPr/>
          <p:nvPr/>
        </p:nvSpPr>
        <p:spPr bwMode="gray">
          <a:xfrm>
            <a:off x="9712202" y="58049"/>
            <a:ext cx="1409282"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AP2 Service Configuration</a:t>
            </a:r>
          </a:p>
        </p:txBody>
      </p:sp>
      <p:sp>
        <p:nvSpPr>
          <p:cNvPr id="33" name="燕尾形 32"/>
          <p:cNvSpPr/>
          <p:nvPr/>
        </p:nvSpPr>
        <p:spPr bwMode="gray">
          <a:xfrm>
            <a:off x="10976897" y="58049"/>
            <a:ext cx="723695"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O&amp;M</a:t>
            </a:r>
          </a:p>
        </p:txBody>
      </p:sp>
    </p:spTree>
    <p:extLst>
      <p:ext uri="{BB962C8B-B14F-4D97-AF65-F5344CB8AC3E}">
        <p14:creationId xmlns:p14="http://schemas.microsoft.com/office/powerpoint/2010/main" val="15334934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p:cNvPicPr>
          <p:nvPr/>
        </p:nvPicPr>
        <p:blipFill rotWithShape="1">
          <a:blip r:embed="rId3"/>
          <a:srcRect t="1" r="57163" b="314"/>
          <a:stretch/>
        </p:blipFill>
        <p:spPr>
          <a:xfrm>
            <a:off x="894640" y="1551227"/>
            <a:ext cx="4626050" cy="4262592"/>
          </a:xfrm>
          <a:prstGeom prst="rect">
            <a:avLst/>
          </a:prstGeom>
          <a:ln w="12700">
            <a:solidFill>
              <a:schemeClr val="bg1">
                <a:lumMod val="85000"/>
              </a:schemeClr>
            </a:solidFill>
          </a:ln>
        </p:spPr>
      </p:pic>
      <p:sp>
        <p:nvSpPr>
          <p:cNvPr id="2" name="标题 1"/>
          <p:cNvSpPr>
            <a:spLocks noGrp="1"/>
          </p:cNvSpPr>
          <p:nvPr>
            <p:ph type="title"/>
          </p:nvPr>
        </p:nvSpPr>
        <p:spPr/>
        <p:txBody>
          <a:bodyPr/>
          <a:lstStyle/>
          <a:p>
            <a:r>
              <a:rPr lang="en-US" smtClean="0"/>
              <a:t>Creating a Site (2)</a:t>
            </a:r>
            <a:endParaRPr lang="en-US" altLang="zh-CN" dirty="0"/>
          </a:p>
        </p:txBody>
      </p:sp>
      <p:sp>
        <p:nvSpPr>
          <p:cNvPr id="3" name="圆角矩形 75"/>
          <p:cNvSpPr/>
          <p:nvPr/>
        </p:nvSpPr>
        <p:spPr>
          <a:xfrm>
            <a:off x="740324" y="1031919"/>
            <a:ext cx="5123239" cy="359859"/>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rPr>
              <a:t>Creating sites one by one.</a:t>
            </a:r>
          </a:p>
        </p:txBody>
      </p:sp>
      <p:sp>
        <p:nvSpPr>
          <p:cNvPr id="4" name="圆角矩形 75"/>
          <p:cNvSpPr/>
          <p:nvPr/>
        </p:nvSpPr>
        <p:spPr>
          <a:xfrm>
            <a:off x="740324" y="1434062"/>
            <a:ext cx="5123239" cy="4568281"/>
          </a:xfrm>
          <a:prstGeom prst="roundRect">
            <a:avLst>
              <a:gd name="adj" fmla="val 1025"/>
            </a:avLst>
          </a:prstGeom>
          <a:no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71972" rIns="71972" bIns="71972" rtlCol="0" anchor="t" anchorCtr="0"/>
          <a:lstStyle/>
          <a:p>
            <a:pPr marL="182490" indent="-182490" fontAlgn="ctr">
              <a:lnSpc>
                <a:spcPts val="2199"/>
              </a:lnSpc>
              <a:buFont typeface="+mj-lt"/>
              <a:buAutoNum type="arabicPeriod"/>
            </a:pPr>
            <a:endParaRPr lang="en-US" altLang="zh-CN" sz="1399" dirty="0">
              <a:solidFill>
                <a:prstClr val="black">
                  <a:lumMod val="65000"/>
                  <a:lumOff val="35000"/>
                </a:prst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6" name="圆角矩形 75"/>
          <p:cNvSpPr/>
          <p:nvPr/>
        </p:nvSpPr>
        <p:spPr>
          <a:xfrm>
            <a:off x="6014333" y="1031919"/>
            <a:ext cx="5443736" cy="359859"/>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rPr>
              <a:t>Creating sites in a batch</a:t>
            </a:r>
          </a:p>
        </p:txBody>
      </p:sp>
      <p:sp>
        <p:nvSpPr>
          <p:cNvPr id="7" name="圆角矩形 75"/>
          <p:cNvSpPr/>
          <p:nvPr/>
        </p:nvSpPr>
        <p:spPr>
          <a:xfrm>
            <a:off x="6014333" y="1434062"/>
            <a:ext cx="5443736" cy="4568281"/>
          </a:xfrm>
          <a:prstGeom prst="roundRect">
            <a:avLst>
              <a:gd name="adj" fmla="val 1025"/>
            </a:avLst>
          </a:prstGeom>
          <a:no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71972" rIns="71972" bIns="71972" rtlCol="0" anchor="t" anchorCtr="0"/>
          <a:lstStyle/>
          <a:p>
            <a:pPr marL="182490" indent="-182490" fontAlgn="ctr">
              <a:lnSpc>
                <a:spcPts val="2199"/>
              </a:lnSpc>
              <a:buFont typeface="+mj-lt"/>
              <a:buAutoNum type="arabicPeriod"/>
            </a:pPr>
            <a:endParaRPr lang="en-US" altLang="zh-CN" sz="1399" dirty="0">
              <a:solidFill>
                <a:prstClr val="black">
                  <a:lumMod val="65000"/>
                  <a:lumOff val="35000"/>
                </a:prst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10" name="TextBox 179"/>
          <p:cNvSpPr txBox="1"/>
          <p:nvPr/>
        </p:nvSpPr>
        <p:spPr>
          <a:xfrm>
            <a:off x="4048125" y="4505326"/>
            <a:ext cx="1611555" cy="290347"/>
          </a:xfrm>
          <a:prstGeom prst="roundRect">
            <a:avLst>
              <a:gd name="adj" fmla="val 12806"/>
            </a:avLst>
          </a:prstGeom>
          <a:solidFill>
            <a:srgbClr val="E28189"/>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smtClean="0">
                <a:solidFill>
                  <a:prstClr val="white"/>
                </a:solidFill>
                <a:latin typeface="Huawei Sans" panose="020C0503030203020204" pitchFamily="34" charset="0"/>
              </a:rPr>
              <a:t>Add devices manually.</a:t>
            </a:r>
            <a:endParaRPr lang="en-US" dirty="0">
              <a:solidFill>
                <a:prstClr val="white"/>
              </a:solidFill>
              <a:latin typeface="Huawei Sans" panose="020C0503030203020204" pitchFamily="34" charset="0"/>
            </a:endParaRPr>
          </a:p>
        </p:txBody>
      </p:sp>
      <p:sp>
        <p:nvSpPr>
          <p:cNvPr id="11" name="椭圆 10"/>
          <p:cNvSpPr>
            <a:spLocks noChangeAspect="1"/>
          </p:cNvSpPr>
          <p:nvPr/>
        </p:nvSpPr>
        <p:spPr>
          <a:xfrm>
            <a:off x="6468415" y="1736565"/>
            <a:ext cx="251902" cy="251902"/>
          </a:xfrm>
          <a:prstGeom prst="ellipse">
            <a:avLst/>
          </a:prstGeom>
          <a:solidFill>
            <a:srgbClr val="ED6D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398" b="1" dirty="0" smtClean="0">
                <a:solidFill>
                  <a:prstClr val="white"/>
                </a:solidFill>
                <a:latin typeface="Huawei Sans" panose="020C0503030203020204" pitchFamily="34" charset="0"/>
              </a:rPr>
              <a:t>1</a:t>
            </a:r>
            <a:endParaRPr lang="en-US" altLang="zh-CN" sz="1398" b="1" dirty="0">
              <a:solidFill>
                <a:prstClr val="white"/>
              </a:solidFill>
              <a:latin typeface="Huawei Sans" panose="020C0503030203020204" pitchFamily="34" charset="0"/>
              <a:ea typeface="方正兰亭细黑简体" panose="02000000000000000000" pitchFamily="2" charset="-122"/>
              <a:cs typeface="Huawei Sans" panose="020C0503030203020204" pitchFamily="34" charset="0"/>
              <a:sym typeface="Huawei Sans" panose="020C0503030203020204" pitchFamily="34" charset="0"/>
            </a:endParaRPr>
          </a:p>
        </p:txBody>
      </p:sp>
      <p:sp>
        <p:nvSpPr>
          <p:cNvPr id="8" name="文本框 7"/>
          <p:cNvSpPr txBox="1"/>
          <p:nvPr/>
        </p:nvSpPr>
        <p:spPr>
          <a:xfrm>
            <a:off x="6705023" y="1611891"/>
            <a:ext cx="4029651" cy="522964"/>
          </a:xfrm>
          <a:prstGeom prst="rect">
            <a:avLst/>
          </a:prstGeom>
          <a:noFill/>
        </p:spPr>
        <p:txBody>
          <a:bodyPr wrap="square" rtlCol="0">
            <a:spAutoFit/>
          </a:bodyPr>
          <a:lstStyle/>
          <a:p>
            <a:pPr fontAlgn="ctr"/>
            <a:r>
              <a:rPr lang="en-US" sz="1399" dirty="0" smtClean="0">
                <a:solidFill>
                  <a:prstClr val="black"/>
                </a:solidFill>
                <a:latin typeface="Huawei Sans" panose="020C0503030203020204" pitchFamily="34" charset="0"/>
              </a:rPr>
              <a:t>Download a template (an Excel file) from </a:t>
            </a:r>
            <a:r>
              <a:rPr lang="en-US" sz="1399" dirty="0" err="1" smtClean="0">
                <a:solidFill>
                  <a:prstClr val="black"/>
                </a:solidFill>
                <a:latin typeface="Huawei Sans" panose="020C0503030203020204" pitchFamily="34" charset="0"/>
              </a:rPr>
              <a:t>iMaster</a:t>
            </a:r>
            <a:r>
              <a:rPr lang="en-US" sz="1399" dirty="0" smtClean="0">
                <a:solidFill>
                  <a:prstClr val="black"/>
                </a:solidFill>
                <a:latin typeface="Huawei Sans" panose="020C0503030203020204" pitchFamily="34" charset="0"/>
              </a:rPr>
              <a:t> NCE-Campus.</a:t>
            </a:r>
            <a:endParaRPr lang="en-US" sz="1399" dirty="0">
              <a:solidFill>
                <a:prstClr val="black"/>
              </a:solidFill>
              <a:latin typeface="Huawei Sans" panose="020C0503030203020204" pitchFamily="34" charset="0"/>
            </a:endParaRPr>
          </a:p>
        </p:txBody>
      </p:sp>
      <p:sp>
        <p:nvSpPr>
          <p:cNvPr id="13" name="椭圆 12"/>
          <p:cNvSpPr>
            <a:spLocks noChangeAspect="1"/>
          </p:cNvSpPr>
          <p:nvPr/>
        </p:nvSpPr>
        <p:spPr>
          <a:xfrm>
            <a:off x="6468415" y="2280920"/>
            <a:ext cx="251902" cy="251902"/>
          </a:xfrm>
          <a:prstGeom prst="ellipse">
            <a:avLst/>
          </a:prstGeom>
          <a:solidFill>
            <a:srgbClr val="ED6D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398" b="1" dirty="0" smtClean="0">
                <a:solidFill>
                  <a:prstClr val="white"/>
                </a:solidFill>
                <a:latin typeface="Huawei Sans" panose="020C0503030203020204" pitchFamily="34" charset="0"/>
              </a:rPr>
              <a:t>2</a:t>
            </a:r>
            <a:endParaRPr lang="en-US" altLang="zh-CN" sz="1398" b="1" dirty="0">
              <a:solidFill>
                <a:prstClr val="white"/>
              </a:solidFill>
              <a:latin typeface="Huawei Sans" panose="020C0503030203020204" pitchFamily="34" charset="0"/>
              <a:ea typeface="方正兰亭细黑简体" panose="02000000000000000000" pitchFamily="2" charset="-122"/>
              <a:cs typeface="Huawei Sans" panose="020C0503030203020204" pitchFamily="34" charset="0"/>
              <a:sym typeface="Huawei Sans" panose="020C0503030203020204" pitchFamily="34" charset="0"/>
            </a:endParaRPr>
          </a:p>
        </p:txBody>
      </p:sp>
      <p:sp>
        <p:nvSpPr>
          <p:cNvPr id="14" name="文本框 13"/>
          <p:cNvSpPr txBox="1"/>
          <p:nvPr/>
        </p:nvSpPr>
        <p:spPr>
          <a:xfrm>
            <a:off x="6705023" y="2270547"/>
            <a:ext cx="4485523" cy="307648"/>
          </a:xfrm>
          <a:prstGeom prst="rect">
            <a:avLst/>
          </a:prstGeom>
          <a:noFill/>
        </p:spPr>
        <p:txBody>
          <a:bodyPr wrap="none" rtlCol="0">
            <a:spAutoFit/>
          </a:bodyPr>
          <a:lstStyle/>
          <a:p>
            <a:pPr fontAlgn="ctr"/>
            <a:r>
              <a:rPr lang="en-US" sz="1399" dirty="0" smtClean="0">
                <a:solidFill>
                  <a:prstClr val="black"/>
                </a:solidFill>
                <a:latin typeface="Huawei Sans" panose="020C0503030203020204" pitchFamily="34" charset="0"/>
              </a:rPr>
              <a:t>Fill in the template with site and device information.</a:t>
            </a:r>
            <a:endParaRPr lang="en-US" sz="1399" dirty="0">
              <a:solidFill>
                <a:prstClr val="black"/>
              </a:solidFill>
              <a:latin typeface="Huawei Sans" panose="020C0503030203020204" pitchFamily="34" charset="0"/>
            </a:endParaRPr>
          </a:p>
        </p:txBody>
      </p:sp>
      <p:sp>
        <p:nvSpPr>
          <p:cNvPr id="15" name="椭圆 14"/>
          <p:cNvSpPr>
            <a:spLocks noChangeAspect="1"/>
          </p:cNvSpPr>
          <p:nvPr/>
        </p:nvSpPr>
        <p:spPr>
          <a:xfrm>
            <a:off x="6468415" y="4696155"/>
            <a:ext cx="251902" cy="251902"/>
          </a:xfrm>
          <a:prstGeom prst="ellipse">
            <a:avLst/>
          </a:prstGeom>
          <a:solidFill>
            <a:srgbClr val="ED6D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398" b="1" dirty="0" smtClean="0">
                <a:solidFill>
                  <a:prstClr val="white"/>
                </a:solidFill>
                <a:latin typeface="Huawei Sans" panose="020C0503030203020204" pitchFamily="34" charset="0"/>
              </a:rPr>
              <a:t>3</a:t>
            </a:r>
            <a:endParaRPr lang="en-US" altLang="zh-CN" sz="1398" b="1" dirty="0">
              <a:solidFill>
                <a:prstClr val="white"/>
              </a:solidFill>
              <a:latin typeface="Huawei Sans" panose="020C0503030203020204" pitchFamily="34" charset="0"/>
              <a:ea typeface="方正兰亭细黑简体" panose="02000000000000000000" pitchFamily="2" charset="-122"/>
              <a:cs typeface="Huawei Sans" panose="020C0503030203020204" pitchFamily="34" charset="0"/>
              <a:sym typeface="Huawei Sans" panose="020C0503030203020204" pitchFamily="34" charset="0"/>
            </a:endParaRPr>
          </a:p>
        </p:txBody>
      </p:sp>
      <p:sp>
        <p:nvSpPr>
          <p:cNvPr id="16" name="文本框 15"/>
          <p:cNvSpPr txBox="1"/>
          <p:nvPr/>
        </p:nvSpPr>
        <p:spPr>
          <a:xfrm>
            <a:off x="6705023" y="4668282"/>
            <a:ext cx="3908442" cy="307648"/>
          </a:xfrm>
          <a:prstGeom prst="rect">
            <a:avLst/>
          </a:prstGeom>
          <a:noFill/>
        </p:spPr>
        <p:txBody>
          <a:bodyPr wrap="none" rtlCol="0">
            <a:spAutoFit/>
          </a:bodyPr>
          <a:lstStyle/>
          <a:p>
            <a:pPr fontAlgn="ctr"/>
            <a:r>
              <a:rPr lang="en-US" sz="1399" dirty="0" smtClean="0">
                <a:solidFill>
                  <a:prstClr val="black"/>
                </a:solidFill>
                <a:latin typeface="Huawei Sans" panose="020C0503030203020204" pitchFamily="34" charset="0"/>
              </a:rPr>
              <a:t>Import the template to </a:t>
            </a:r>
            <a:r>
              <a:rPr lang="en-US" sz="1399" dirty="0" err="1" smtClean="0">
                <a:solidFill>
                  <a:prstClr val="black"/>
                </a:solidFill>
                <a:latin typeface="Huawei Sans" panose="020C0503030203020204" pitchFamily="34" charset="0"/>
              </a:rPr>
              <a:t>iMaster</a:t>
            </a:r>
            <a:r>
              <a:rPr lang="en-US" sz="1399" dirty="0" smtClean="0">
                <a:solidFill>
                  <a:prstClr val="black"/>
                </a:solidFill>
                <a:latin typeface="Huawei Sans" panose="020C0503030203020204" pitchFamily="34" charset="0"/>
              </a:rPr>
              <a:t> NCE-Campus.</a:t>
            </a:r>
            <a:endParaRPr lang="en-US" altLang="zh-CN" sz="1399" dirty="0">
              <a:solidFill>
                <a:prstClr val="black"/>
              </a:solidFill>
              <a:latin typeface="Huawei Sans" panose="020C0503030203020204" pitchFamily="34" charset="0"/>
            </a:endParaRPr>
          </a:p>
        </p:txBody>
      </p:sp>
      <p:graphicFrame>
        <p:nvGraphicFramePr>
          <p:cNvPr id="9" name="表格 8"/>
          <p:cNvGraphicFramePr>
            <a:graphicFrameLocks noGrp="1"/>
          </p:cNvGraphicFramePr>
          <p:nvPr>
            <p:extLst/>
          </p:nvPr>
        </p:nvGraphicFramePr>
        <p:xfrm>
          <a:off x="6183953" y="2715783"/>
          <a:ext cx="5104497" cy="1817000"/>
        </p:xfrm>
        <a:graphic>
          <a:graphicData uri="http://schemas.openxmlformats.org/drawingml/2006/table">
            <a:tbl>
              <a:tblPr>
                <a:tableStyleId>{5940675A-B579-460E-94D1-54222C63F5DA}</a:tableStyleId>
              </a:tblPr>
              <a:tblGrid>
                <a:gridCol w="791691"/>
                <a:gridCol w="1079578"/>
                <a:gridCol w="1649846"/>
                <a:gridCol w="791691"/>
                <a:gridCol w="791691"/>
              </a:tblGrid>
              <a:tr h="326752">
                <a:tc>
                  <a:txBody>
                    <a:bodyPr/>
                    <a:lstStyle/>
                    <a:p>
                      <a:pPr algn="ctr" fontAlgn="ctr"/>
                      <a:r>
                        <a:rPr lang="en-US" sz="1200" dirty="0" smtClean="0">
                          <a:solidFill>
                            <a:schemeClr val="bg1">
                              <a:lumMod val="50000"/>
                            </a:schemeClr>
                          </a:solidFill>
                          <a:latin typeface="Huawei Sans" panose="020C0503030203020204" pitchFamily="34" charset="0"/>
                        </a:rPr>
                        <a:t>Site Name</a:t>
                      </a:r>
                      <a:endParaRPr lang="en-US" altLang="zh-CN" sz="1200" b="0" i="0" u="none" strike="noStrike" dirty="0">
                        <a:solidFill>
                          <a:schemeClr val="bg1">
                            <a:lumMod val="50000"/>
                          </a:schemeClr>
                        </a:solidFill>
                        <a:effectLst/>
                        <a:latin typeface="Huawei Sans" panose="020C0503030203020204" pitchFamily="34" charset="0"/>
                        <a:ea typeface="微软雅黑" panose="020B0503020204020204" pitchFamily="34" charset="-122"/>
                      </a:endParaRPr>
                    </a:p>
                  </a:txBody>
                  <a:tcPr marL="71972" marR="71972" marT="71972" marB="71972"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ctr"/>
                      <a:r>
                        <a:rPr lang="en-US" sz="1200" dirty="0" smtClean="0">
                          <a:solidFill>
                            <a:schemeClr val="bg1">
                              <a:lumMod val="50000"/>
                            </a:schemeClr>
                          </a:solidFill>
                          <a:latin typeface="Huawei Sans" panose="020C0503030203020204" pitchFamily="34" charset="0"/>
                        </a:rPr>
                        <a:t>Device Type</a:t>
                      </a:r>
                      <a:endParaRPr lang="en-US" altLang="zh-CN" sz="1200" b="0" i="0" u="none" strike="noStrike" dirty="0">
                        <a:solidFill>
                          <a:schemeClr val="bg1">
                            <a:lumMod val="50000"/>
                          </a:schemeClr>
                        </a:solidFill>
                        <a:effectLst/>
                        <a:latin typeface="Huawei Sans" panose="020C0503030203020204" pitchFamily="34" charset="0"/>
                        <a:ea typeface="微软雅黑" panose="020B0503020204020204" pitchFamily="34" charset="-122"/>
                      </a:endParaRPr>
                    </a:p>
                  </a:txBody>
                  <a:tcPr marL="71972" marR="71972" marT="71972" marB="71972"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ctr"/>
                      <a:r>
                        <a:rPr lang="en-US" sz="1200" dirty="0" smtClean="0">
                          <a:solidFill>
                            <a:schemeClr val="bg1">
                              <a:lumMod val="50000"/>
                            </a:schemeClr>
                          </a:solidFill>
                          <a:latin typeface="Huawei Sans" panose="020C0503030203020204" pitchFamily="34" charset="0"/>
                        </a:rPr>
                        <a:t>Device Model</a:t>
                      </a:r>
                      <a:endParaRPr lang="en-US" altLang="zh-CN" sz="1200" b="0" i="0" u="none" strike="noStrike" dirty="0">
                        <a:solidFill>
                          <a:schemeClr val="bg1">
                            <a:lumMod val="50000"/>
                          </a:schemeClr>
                        </a:solidFill>
                        <a:effectLst/>
                        <a:latin typeface="Huawei Sans" panose="020C0503030203020204" pitchFamily="34" charset="0"/>
                        <a:ea typeface="微软雅黑" panose="020B0503020204020204" pitchFamily="34" charset="-122"/>
                      </a:endParaRPr>
                    </a:p>
                  </a:txBody>
                  <a:tcPr marL="71972" marR="71972" marT="71972" marB="71972"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ctr"/>
                      <a:r>
                        <a:rPr lang="en-US" sz="1200" dirty="0" smtClean="0">
                          <a:solidFill>
                            <a:schemeClr val="bg1">
                              <a:lumMod val="50000"/>
                            </a:schemeClr>
                          </a:solidFill>
                          <a:latin typeface="Huawei Sans" panose="020C0503030203020204" pitchFamily="34" charset="0"/>
                        </a:rPr>
                        <a:t>Device ESN</a:t>
                      </a:r>
                      <a:endParaRPr lang="en-US" sz="1200" b="0" i="0" u="none" strike="noStrike" dirty="0">
                        <a:solidFill>
                          <a:schemeClr val="bg1">
                            <a:lumMod val="50000"/>
                          </a:schemeClr>
                        </a:solidFill>
                        <a:effectLst/>
                        <a:latin typeface="Huawei Sans" panose="020C0503030203020204" pitchFamily="34" charset="0"/>
                        <a:ea typeface="微软雅黑" panose="020B0503020204020204" pitchFamily="34" charset="-122"/>
                      </a:endParaRPr>
                    </a:p>
                  </a:txBody>
                  <a:tcPr marL="71972" marR="71972" marT="71972" marB="71972"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ctr"/>
                      <a:r>
                        <a:rPr lang="en-US" sz="1200" dirty="0" smtClean="0">
                          <a:solidFill>
                            <a:schemeClr val="bg1">
                              <a:lumMod val="50000"/>
                            </a:schemeClr>
                          </a:solidFill>
                          <a:latin typeface="Huawei Sans" panose="020C0503030203020204" pitchFamily="34" charset="0"/>
                        </a:rPr>
                        <a:t>Device Name</a:t>
                      </a:r>
                      <a:endParaRPr lang="en-US" altLang="zh-CN" sz="1200" b="0" i="0" u="none" strike="noStrike" dirty="0">
                        <a:solidFill>
                          <a:schemeClr val="bg1">
                            <a:lumMod val="50000"/>
                          </a:schemeClr>
                        </a:solidFill>
                        <a:effectLst/>
                        <a:latin typeface="Huawei Sans" panose="020C0503030203020204" pitchFamily="34" charset="0"/>
                        <a:ea typeface="微软雅黑" panose="020B0503020204020204" pitchFamily="34" charset="-122"/>
                      </a:endParaRPr>
                    </a:p>
                  </a:txBody>
                  <a:tcPr marL="71972" marR="71972" marT="71972" marB="71972"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326752">
                <a:tc>
                  <a:txBody>
                    <a:bodyPr/>
                    <a:lstStyle/>
                    <a:p>
                      <a:pPr algn="ctr" fontAlgn="ctr"/>
                      <a:r>
                        <a:rPr lang="en-US" sz="1200" dirty="0" err="1" smtClean="0">
                          <a:solidFill>
                            <a:schemeClr val="bg1">
                              <a:lumMod val="50000"/>
                            </a:schemeClr>
                          </a:solidFill>
                          <a:latin typeface="Huawei Sans" panose="020C0503030203020204" pitchFamily="34" charset="0"/>
                        </a:rPr>
                        <a:t>Sitename</a:t>
                      </a:r>
                      <a:endParaRPr lang="en-US" sz="1200" b="0" i="0" u="none" strike="noStrike" dirty="0">
                        <a:solidFill>
                          <a:schemeClr val="bg1">
                            <a:lumMod val="50000"/>
                          </a:schemeClr>
                        </a:solidFill>
                        <a:effectLst/>
                        <a:latin typeface="Huawei Sans" panose="020C0503030203020204" pitchFamily="34" charset="0"/>
                        <a:ea typeface="宋体" panose="02010600030101010101" pitchFamily="2" charset="-122"/>
                      </a:endParaRPr>
                    </a:p>
                  </a:txBody>
                  <a:tcPr marL="71972" marR="71972" marT="71972" marB="71972"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dirty="0" smtClean="0">
                          <a:solidFill>
                            <a:schemeClr val="bg1">
                              <a:lumMod val="50000"/>
                            </a:schemeClr>
                          </a:solidFill>
                          <a:latin typeface="Huawei Sans" panose="020C0503030203020204" pitchFamily="34" charset="0"/>
                        </a:rPr>
                        <a:t>LSW,AP</a:t>
                      </a:r>
                      <a:endParaRPr lang="en-US" sz="1200" b="0" i="0" u="none" strike="noStrike" dirty="0">
                        <a:solidFill>
                          <a:schemeClr val="bg1">
                            <a:lumMod val="50000"/>
                          </a:schemeClr>
                        </a:solidFill>
                        <a:effectLst/>
                        <a:latin typeface="Huawei Sans" panose="020C0503030203020204" pitchFamily="34" charset="0"/>
                        <a:ea typeface="宋体" panose="02010600030101010101" pitchFamily="2" charset="-122"/>
                      </a:endParaRPr>
                    </a:p>
                  </a:txBody>
                  <a:tcPr marL="71972" marR="71972" marT="71972" marB="71972"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dirty="0" smtClean="0">
                          <a:solidFill>
                            <a:schemeClr val="bg1">
                              <a:lumMod val="50000"/>
                            </a:schemeClr>
                          </a:solidFill>
                          <a:latin typeface="Huawei Sans" panose="020C0503030203020204" pitchFamily="34" charset="0"/>
                        </a:rPr>
                        <a:t>S5730-36C-PWH-HI</a:t>
                      </a:r>
                      <a:endParaRPr lang="en-US" sz="1200" b="0" i="0" u="none" strike="noStrike" dirty="0">
                        <a:solidFill>
                          <a:schemeClr val="bg1">
                            <a:lumMod val="50000"/>
                          </a:schemeClr>
                        </a:solidFill>
                        <a:effectLst/>
                        <a:latin typeface="Huawei Sans" panose="020C0503030203020204" pitchFamily="34" charset="0"/>
                        <a:ea typeface="宋体" panose="02010600030101010101" pitchFamily="2" charset="-122"/>
                      </a:endParaRPr>
                    </a:p>
                  </a:txBody>
                  <a:tcPr marL="71972" marR="71972" marT="71972" marB="71972"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b="0" dirty="0" smtClean="0">
                          <a:solidFill>
                            <a:schemeClr val="bg1">
                              <a:lumMod val="50000"/>
                            </a:schemeClr>
                          </a:solidFill>
                          <a:latin typeface="Huawei Sans" panose="020C0503030203020204" pitchFamily="34" charset="0"/>
                        </a:rPr>
                        <a:t>***</a:t>
                      </a:r>
                      <a:endParaRPr lang="en-US" sz="1200" b="0" i="0" u="none" strike="noStrike" dirty="0">
                        <a:solidFill>
                          <a:schemeClr val="bg1">
                            <a:lumMod val="50000"/>
                          </a:schemeClr>
                        </a:solidFill>
                        <a:effectLst/>
                        <a:latin typeface="Huawei Sans" panose="020C0503030203020204" pitchFamily="34" charset="0"/>
                        <a:ea typeface="宋体" panose="02010600030101010101" pitchFamily="2" charset="-122"/>
                      </a:endParaRPr>
                    </a:p>
                  </a:txBody>
                  <a:tcPr marL="71972" marR="71972" marT="71972" marB="71972"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endParaRPr lang="en-US" sz="1200" b="1" i="0" u="none" strike="noStrike" dirty="0">
                        <a:solidFill>
                          <a:schemeClr val="bg1">
                            <a:lumMod val="50000"/>
                          </a:schemeClr>
                        </a:solidFill>
                        <a:effectLst/>
                        <a:latin typeface="Huawei Sans" panose="020C0503030203020204" pitchFamily="34" charset="0"/>
                        <a:ea typeface="宋体" panose="02010600030101010101" pitchFamily="2" charset="-122"/>
                      </a:endParaRPr>
                    </a:p>
                  </a:txBody>
                  <a:tcPr marL="71972" marR="71972" marT="71972" marB="71972"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r>
              <a:tr h="326752">
                <a:tc>
                  <a:txBody>
                    <a:bodyPr/>
                    <a:lstStyle/>
                    <a:p>
                      <a:pPr algn="ctr" fontAlgn="ctr"/>
                      <a:endParaRPr lang="en-US" altLang="zh-CN" sz="1200" b="0" i="0" u="none" strike="noStrike" dirty="0">
                        <a:solidFill>
                          <a:schemeClr val="bg1">
                            <a:lumMod val="50000"/>
                          </a:schemeClr>
                        </a:solidFill>
                        <a:effectLst/>
                        <a:latin typeface="Huawei Sans" panose="020C0503030203020204" pitchFamily="34" charset="0"/>
                        <a:ea typeface="宋体" panose="02010600030101010101" pitchFamily="2" charset="-122"/>
                      </a:endParaRPr>
                    </a:p>
                  </a:txBody>
                  <a:tcPr marL="71972" marR="71972" marT="71972" marB="71972"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endParaRPr lang="en-US" altLang="zh-CN" sz="1200" b="0" i="0" u="none" strike="noStrike" dirty="0">
                        <a:solidFill>
                          <a:schemeClr val="bg1">
                            <a:lumMod val="50000"/>
                          </a:schemeClr>
                        </a:solidFill>
                        <a:effectLst/>
                        <a:latin typeface="Huawei Sans" panose="020C0503030203020204" pitchFamily="34" charset="0"/>
                        <a:ea typeface="宋体" panose="02010600030101010101" pitchFamily="2" charset="-122"/>
                      </a:endParaRPr>
                    </a:p>
                  </a:txBody>
                  <a:tcPr marL="71972" marR="71972" marT="71972" marB="71972"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dirty="0" smtClean="0">
                          <a:solidFill>
                            <a:schemeClr val="bg1">
                              <a:lumMod val="50000"/>
                            </a:schemeClr>
                          </a:solidFill>
                          <a:latin typeface="Huawei Sans" panose="020C0503030203020204" pitchFamily="34" charset="0"/>
                        </a:rPr>
                        <a:t>S5730-36C-PWH-HI</a:t>
                      </a:r>
                      <a:endParaRPr lang="en-US" sz="1200" b="0" i="0" u="none" strike="noStrike" dirty="0">
                        <a:solidFill>
                          <a:schemeClr val="bg1">
                            <a:lumMod val="50000"/>
                          </a:schemeClr>
                        </a:solidFill>
                        <a:effectLst/>
                        <a:latin typeface="Huawei Sans" panose="020C0503030203020204" pitchFamily="34" charset="0"/>
                        <a:ea typeface="宋体" panose="02010600030101010101" pitchFamily="2" charset="-122"/>
                      </a:endParaRPr>
                    </a:p>
                  </a:txBody>
                  <a:tcPr marL="71972" marR="71972" marT="71972" marB="71972"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b="0" dirty="0" smtClean="0">
                          <a:solidFill>
                            <a:schemeClr val="bg1">
                              <a:lumMod val="50000"/>
                            </a:schemeClr>
                          </a:solidFill>
                          <a:latin typeface="Huawei Sans" panose="020C0503030203020204" pitchFamily="34" charset="0"/>
                        </a:rPr>
                        <a:t>***</a:t>
                      </a:r>
                      <a:endParaRPr lang="en-US" sz="1200" b="0" i="0" u="none" strike="noStrike" dirty="0">
                        <a:solidFill>
                          <a:schemeClr val="bg1">
                            <a:lumMod val="50000"/>
                          </a:schemeClr>
                        </a:solidFill>
                        <a:effectLst/>
                        <a:latin typeface="Huawei Sans" panose="020C0503030203020204" pitchFamily="34" charset="0"/>
                        <a:ea typeface="宋体" panose="02010600030101010101" pitchFamily="2" charset="-122"/>
                      </a:endParaRPr>
                    </a:p>
                  </a:txBody>
                  <a:tcPr marL="71972" marR="71972" marT="71972" marB="71972"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endParaRPr lang="en-US" sz="1200" b="1" i="0" u="none" strike="noStrike" dirty="0">
                        <a:solidFill>
                          <a:schemeClr val="bg1">
                            <a:lumMod val="50000"/>
                          </a:schemeClr>
                        </a:solidFill>
                        <a:effectLst/>
                        <a:latin typeface="Huawei Sans" panose="020C0503030203020204" pitchFamily="34" charset="0"/>
                        <a:ea typeface="宋体" panose="02010600030101010101" pitchFamily="2" charset="-122"/>
                      </a:endParaRPr>
                    </a:p>
                  </a:txBody>
                  <a:tcPr marL="71972" marR="71972" marT="71972" marB="71972"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r>
              <a:tr h="326752">
                <a:tc>
                  <a:txBody>
                    <a:bodyPr/>
                    <a:lstStyle/>
                    <a:p>
                      <a:pPr algn="ctr" fontAlgn="ctr"/>
                      <a:endParaRPr lang="en-US" altLang="zh-CN" sz="1200" b="0" i="0" u="none" strike="noStrike" dirty="0">
                        <a:solidFill>
                          <a:schemeClr val="bg1">
                            <a:lumMod val="50000"/>
                          </a:schemeClr>
                        </a:solidFill>
                        <a:effectLst/>
                        <a:latin typeface="Huawei Sans" panose="020C0503030203020204" pitchFamily="34" charset="0"/>
                        <a:ea typeface="微软雅黑" panose="020B0503020204020204" pitchFamily="34" charset="-122"/>
                      </a:endParaRPr>
                    </a:p>
                  </a:txBody>
                  <a:tcPr marL="71972" marR="71972" marT="71972" marB="71972"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endParaRPr lang="en-US" altLang="zh-CN" sz="1200" b="0" i="0" u="none" strike="noStrike" dirty="0">
                        <a:solidFill>
                          <a:schemeClr val="bg1">
                            <a:lumMod val="50000"/>
                          </a:schemeClr>
                        </a:solidFill>
                        <a:effectLst/>
                        <a:latin typeface="Huawei Sans" panose="020C0503030203020204" pitchFamily="34" charset="0"/>
                        <a:ea typeface="微软雅黑" panose="020B0503020204020204" pitchFamily="34" charset="-122"/>
                      </a:endParaRPr>
                    </a:p>
                  </a:txBody>
                  <a:tcPr marL="71972" marR="71972" marT="71972" marB="71972"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dirty="0" smtClean="0">
                          <a:solidFill>
                            <a:schemeClr val="bg1">
                              <a:lumMod val="50000"/>
                            </a:schemeClr>
                          </a:solidFill>
                          <a:latin typeface="Huawei Sans" panose="020C0503030203020204" pitchFamily="34" charset="0"/>
                        </a:rPr>
                        <a:t>S5731-H24P4XC</a:t>
                      </a:r>
                      <a:endParaRPr lang="en-US" sz="1200" b="0" i="0" u="none" strike="noStrike" dirty="0">
                        <a:solidFill>
                          <a:schemeClr val="bg1">
                            <a:lumMod val="50000"/>
                          </a:schemeClr>
                        </a:solidFill>
                        <a:effectLst/>
                        <a:latin typeface="Huawei Sans" panose="020C0503030203020204" pitchFamily="34" charset="0"/>
                        <a:ea typeface="宋体" panose="02010600030101010101" pitchFamily="2" charset="-122"/>
                      </a:endParaRPr>
                    </a:p>
                  </a:txBody>
                  <a:tcPr marL="71972" marR="71972" marT="71972" marB="71972"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b="0" dirty="0" smtClean="0">
                          <a:solidFill>
                            <a:schemeClr val="bg1">
                              <a:lumMod val="50000"/>
                            </a:schemeClr>
                          </a:solidFill>
                          <a:latin typeface="Huawei Sans" panose="020C0503030203020204" pitchFamily="34" charset="0"/>
                        </a:rPr>
                        <a:t>***</a:t>
                      </a:r>
                      <a:endParaRPr lang="en-US" sz="1200" b="0" i="0" u="none" strike="noStrike" dirty="0">
                        <a:solidFill>
                          <a:schemeClr val="bg1">
                            <a:lumMod val="50000"/>
                          </a:schemeClr>
                        </a:solidFill>
                        <a:effectLst/>
                        <a:latin typeface="Huawei Sans" panose="020C0503030203020204" pitchFamily="34" charset="0"/>
                        <a:ea typeface="宋体" panose="02010600030101010101" pitchFamily="2" charset="-122"/>
                      </a:endParaRPr>
                    </a:p>
                  </a:txBody>
                  <a:tcPr marL="71972" marR="71972" marT="71972" marB="71972"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endParaRPr lang="en-US" sz="1200" b="1" i="0" u="none" strike="noStrike" dirty="0">
                        <a:solidFill>
                          <a:schemeClr val="bg1">
                            <a:lumMod val="50000"/>
                          </a:schemeClr>
                        </a:solidFill>
                        <a:effectLst/>
                        <a:latin typeface="Huawei Sans" panose="020C0503030203020204" pitchFamily="34" charset="0"/>
                        <a:ea typeface="宋体" panose="02010600030101010101" pitchFamily="2" charset="-122"/>
                      </a:endParaRPr>
                    </a:p>
                  </a:txBody>
                  <a:tcPr marL="71972" marR="71972" marT="71972" marB="71972"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r>
              <a:tr h="326752">
                <a:tc>
                  <a:txBody>
                    <a:bodyPr/>
                    <a:lstStyle/>
                    <a:p>
                      <a:pPr algn="ctr" fontAlgn="ctr"/>
                      <a:r>
                        <a:rPr lang="en-US" sz="1200" b="0" dirty="0" smtClean="0">
                          <a:solidFill>
                            <a:schemeClr val="bg1">
                              <a:lumMod val="50000"/>
                            </a:schemeClr>
                          </a:solidFill>
                          <a:latin typeface="Huawei Sans" panose="020C0503030203020204" pitchFamily="34" charset="0"/>
                        </a:rPr>
                        <a:t>…</a:t>
                      </a:r>
                      <a:endParaRPr lang="en-US" altLang="zh-CN" sz="1200" b="0" i="0" u="none" strike="noStrike" dirty="0">
                        <a:solidFill>
                          <a:schemeClr val="bg1">
                            <a:lumMod val="50000"/>
                          </a:schemeClr>
                        </a:solidFill>
                        <a:effectLst/>
                        <a:latin typeface="Huawei Sans" panose="020C0503030203020204" pitchFamily="34" charset="0"/>
                        <a:ea typeface="宋体" panose="02010600030101010101" pitchFamily="2" charset="-122"/>
                      </a:endParaRPr>
                    </a:p>
                  </a:txBody>
                  <a:tcPr marL="71972" marR="71972" marT="71972" marB="71972"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b="0" dirty="0" smtClean="0">
                          <a:solidFill>
                            <a:schemeClr val="bg1">
                              <a:lumMod val="50000"/>
                            </a:schemeClr>
                          </a:solidFill>
                          <a:latin typeface="Huawei Sans" panose="020C0503030203020204" pitchFamily="34" charset="0"/>
                        </a:rPr>
                        <a:t>…</a:t>
                      </a:r>
                      <a:endParaRPr lang="en-US" altLang="zh-CN" sz="1200" b="0" i="0" u="none" strike="noStrike" dirty="0">
                        <a:solidFill>
                          <a:schemeClr val="bg1">
                            <a:lumMod val="50000"/>
                          </a:schemeClr>
                        </a:solidFill>
                        <a:effectLst/>
                        <a:latin typeface="Huawei Sans" panose="020C0503030203020204" pitchFamily="34" charset="0"/>
                        <a:ea typeface="宋体" panose="02010600030101010101" pitchFamily="2" charset="-122"/>
                      </a:endParaRPr>
                    </a:p>
                  </a:txBody>
                  <a:tcPr marL="71972" marR="71972" marT="71972" marB="71972"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b="0" dirty="0" smtClean="0">
                          <a:solidFill>
                            <a:schemeClr val="bg1">
                              <a:lumMod val="50000"/>
                            </a:schemeClr>
                          </a:solidFill>
                          <a:latin typeface="Huawei Sans" panose="020C0503030203020204" pitchFamily="34" charset="0"/>
                        </a:rPr>
                        <a:t>…</a:t>
                      </a:r>
                      <a:endParaRPr lang="en-US" altLang="zh-CN" sz="1200" b="0" i="0" u="none" strike="noStrike" dirty="0">
                        <a:solidFill>
                          <a:schemeClr val="bg1">
                            <a:lumMod val="50000"/>
                          </a:schemeClr>
                        </a:solidFill>
                        <a:effectLst/>
                        <a:latin typeface="Huawei Sans" panose="020C0503030203020204" pitchFamily="34" charset="0"/>
                        <a:ea typeface="宋体" panose="02010600030101010101" pitchFamily="2" charset="-122"/>
                      </a:endParaRPr>
                    </a:p>
                  </a:txBody>
                  <a:tcPr marL="71972" marR="71972" marT="71972" marB="71972"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b="0" dirty="0" smtClean="0">
                          <a:solidFill>
                            <a:schemeClr val="bg1">
                              <a:lumMod val="50000"/>
                            </a:schemeClr>
                          </a:solidFill>
                          <a:latin typeface="Huawei Sans" panose="020C0503030203020204" pitchFamily="34" charset="0"/>
                        </a:rPr>
                        <a:t>…</a:t>
                      </a:r>
                      <a:endParaRPr lang="en-US" altLang="zh-CN" sz="1200" b="0" i="0" u="none" strike="noStrike" dirty="0">
                        <a:solidFill>
                          <a:schemeClr val="bg1">
                            <a:lumMod val="50000"/>
                          </a:schemeClr>
                        </a:solidFill>
                        <a:effectLst/>
                        <a:latin typeface="Huawei Sans" panose="020C0503030203020204" pitchFamily="34" charset="0"/>
                        <a:ea typeface="宋体" panose="02010600030101010101" pitchFamily="2" charset="-122"/>
                      </a:endParaRPr>
                    </a:p>
                  </a:txBody>
                  <a:tcPr marL="71972" marR="71972" marT="71972" marB="71972"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b="0" dirty="0" smtClean="0">
                          <a:solidFill>
                            <a:schemeClr val="bg1">
                              <a:lumMod val="50000"/>
                            </a:schemeClr>
                          </a:solidFill>
                          <a:latin typeface="Huawei Sans" panose="020C0503030203020204" pitchFamily="34" charset="0"/>
                        </a:rPr>
                        <a:t>…</a:t>
                      </a:r>
                      <a:endParaRPr lang="en-US" altLang="zh-CN" sz="1200" b="0" i="0" u="none" strike="noStrike" dirty="0">
                        <a:solidFill>
                          <a:schemeClr val="bg1">
                            <a:lumMod val="50000"/>
                          </a:schemeClr>
                        </a:solidFill>
                        <a:effectLst/>
                        <a:latin typeface="Huawei Sans" panose="020C0503030203020204" pitchFamily="34" charset="0"/>
                        <a:ea typeface="宋体" panose="02010600030101010101" pitchFamily="2" charset="-122"/>
                      </a:endParaRPr>
                    </a:p>
                  </a:txBody>
                  <a:tcPr marL="71972" marR="71972" marT="71972" marB="71972"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19" name="TextBox 179"/>
          <p:cNvSpPr txBox="1"/>
          <p:nvPr/>
        </p:nvSpPr>
        <p:spPr>
          <a:xfrm>
            <a:off x="7306760" y="5707139"/>
            <a:ext cx="3272402" cy="290347"/>
          </a:xfrm>
          <a:prstGeom prst="roundRect">
            <a:avLst>
              <a:gd name="adj" fmla="val 12806"/>
            </a:avLst>
          </a:prstGeom>
          <a:solidFill>
            <a:srgbClr val="E28189"/>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smtClean="0">
                <a:solidFill>
                  <a:prstClr val="white"/>
                </a:solidFill>
                <a:latin typeface="Huawei Sans" panose="020C0503030203020204" pitchFamily="34" charset="0"/>
              </a:rPr>
              <a:t>Create sites and import devices in a batch.</a:t>
            </a:r>
            <a:endParaRPr lang="en-US" dirty="0">
              <a:solidFill>
                <a:prstClr val="white"/>
              </a:solidFill>
              <a:latin typeface="Huawei Sans" panose="020C0503030203020204" pitchFamily="34" charset="0"/>
            </a:endParaRPr>
          </a:p>
        </p:txBody>
      </p:sp>
      <p:pic>
        <p:nvPicPr>
          <p:cNvPr id="5" name="图片 4"/>
          <p:cNvPicPr>
            <a:picLocks/>
          </p:cNvPicPr>
          <p:nvPr/>
        </p:nvPicPr>
        <p:blipFill>
          <a:blip r:embed="rId4"/>
          <a:stretch>
            <a:fillRect/>
          </a:stretch>
        </p:blipFill>
        <p:spPr>
          <a:xfrm>
            <a:off x="6183953" y="4975810"/>
            <a:ext cx="5157545" cy="590323"/>
          </a:xfrm>
          <a:prstGeom prst="rect">
            <a:avLst/>
          </a:prstGeom>
          <a:noFill/>
          <a:ln w="12700">
            <a:solidFill>
              <a:schemeClr val="bg1">
                <a:lumMod val="85000"/>
              </a:schemeClr>
            </a:solidFill>
          </a:ln>
        </p:spPr>
      </p:pic>
      <p:sp>
        <p:nvSpPr>
          <p:cNvPr id="34" name="五边形 33"/>
          <p:cNvSpPr/>
          <p:nvPr/>
        </p:nvSpPr>
        <p:spPr bwMode="gray">
          <a:xfrm>
            <a:off x="6603224" y="58049"/>
            <a:ext cx="847321" cy="335812"/>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Site Creation</a:t>
            </a:r>
          </a:p>
        </p:txBody>
      </p:sp>
      <p:sp>
        <p:nvSpPr>
          <p:cNvPr id="35" name="燕尾形 34"/>
          <p:cNvSpPr/>
          <p:nvPr/>
        </p:nvSpPr>
        <p:spPr bwMode="gray">
          <a:xfrm>
            <a:off x="7305960" y="58049"/>
            <a:ext cx="1286133"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Device Onboarding</a:t>
            </a:r>
          </a:p>
        </p:txBody>
      </p:sp>
      <p:sp>
        <p:nvSpPr>
          <p:cNvPr id="36" name="燕尾形 35"/>
          <p:cNvSpPr/>
          <p:nvPr/>
        </p:nvSpPr>
        <p:spPr bwMode="gray">
          <a:xfrm>
            <a:off x="8447508" y="58049"/>
            <a:ext cx="1409279"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AR2 Service Configuration</a:t>
            </a:r>
          </a:p>
        </p:txBody>
      </p:sp>
      <p:sp>
        <p:nvSpPr>
          <p:cNvPr id="37" name="燕尾形 36"/>
          <p:cNvSpPr/>
          <p:nvPr/>
        </p:nvSpPr>
        <p:spPr bwMode="gray">
          <a:xfrm>
            <a:off x="9712202" y="58049"/>
            <a:ext cx="1409282"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AP2 Service Configuration</a:t>
            </a:r>
          </a:p>
        </p:txBody>
      </p:sp>
      <p:sp>
        <p:nvSpPr>
          <p:cNvPr id="38" name="燕尾形 37"/>
          <p:cNvSpPr/>
          <p:nvPr/>
        </p:nvSpPr>
        <p:spPr bwMode="gray">
          <a:xfrm>
            <a:off x="10976897" y="58049"/>
            <a:ext cx="723695"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O&amp;M</a:t>
            </a:r>
          </a:p>
        </p:txBody>
      </p:sp>
    </p:spTree>
    <p:extLst>
      <p:ext uri="{BB962C8B-B14F-4D97-AF65-F5344CB8AC3E}">
        <p14:creationId xmlns:p14="http://schemas.microsoft.com/office/powerpoint/2010/main" val="210254178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Creating a Site (3)</a:t>
            </a:r>
            <a:endParaRPr lang="en-US" altLang="zh-CN" dirty="0"/>
          </a:p>
        </p:txBody>
      </p:sp>
      <p:sp>
        <p:nvSpPr>
          <p:cNvPr id="4" name="圆角矩形 3"/>
          <p:cNvSpPr/>
          <p:nvPr/>
        </p:nvSpPr>
        <p:spPr>
          <a:xfrm>
            <a:off x="2067377" y="1473952"/>
            <a:ext cx="2160087" cy="767838"/>
          </a:xfrm>
          <a:prstGeom prst="roundRect">
            <a:avLst>
              <a:gd name="adj" fmla="val 3166"/>
            </a:avLst>
          </a:prstGeom>
          <a:solidFill>
            <a:sysClr val="window" lastClr="FFFFFF">
              <a:lumMod val="95000"/>
            </a:sysClr>
          </a:solidFill>
          <a:ln w="12700" cap="flat" cmpd="sng" algn="ctr">
            <a:noFill/>
            <a:prstDash val="solid"/>
            <a:miter lim="800000"/>
          </a:ln>
          <a:effectLst/>
        </p:spPr>
        <p:txBody>
          <a:bodyPr rtlCol="0" anchor="ctr"/>
          <a:lstStyle/>
          <a:p>
            <a:pPr algn="ctr" defTabSz="914034" fontAlgn="ctr">
              <a:defRPr/>
            </a:pPr>
            <a:endParaRPr lang="en-US" altLang="zh-CN" sz="1799"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54348" y="1634427"/>
            <a:ext cx="786145" cy="446888"/>
          </a:xfrm>
          <a:prstGeom prst="rect">
            <a:avLst/>
          </a:prstGeom>
        </p:spPr>
      </p:pic>
      <p:sp>
        <p:nvSpPr>
          <p:cNvPr id="7" name="矩形 6"/>
          <p:cNvSpPr/>
          <p:nvPr/>
        </p:nvSpPr>
        <p:spPr>
          <a:xfrm>
            <a:off x="6096000" y="2814401"/>
            <a:ext cx="5653088" cy="1246495"/>
          </a:xfrm>
          <a:prstGeom prst="rect">
            <a:avLst/>
          </a:prstGeom>
        </p:spPr>
        <p:txBody>
          <a:bodyPr wrap="square">
            <a:spAutoFit/>
          </a:bodyPr>
          <a:lstStyle/>
          <a:p>
            <a:pPr marL="285636" indent="-285636" fontAlgn="ctr">
              <a:lnSpc>
                <a:spcPts val="2799"/>
              </a:lnSpc>
              <a:spcAft>
                <a:spcPts val="600"/>
              </a:spcAft>
              <a:buFont typeface="Arial" panose="020B0604020202020204" pitchFamily="34" charset="0"/>
              <a:buChar char="•"/>
            </a:pPr>
            <a:r>
              <a:rPr lang="en-US" sz="1599" dirty="0" smtClean="0">
                <a:solidFill>
                  <a:prstClr val="black"/>
                </a:solidFill>
                <a:latin typeface="Huawei Sans" panose="020C0503030203020204" pitchFamily="34" charset="0"/>
              </a:rPr>
              <a:t>In this demo, a single site is created, and AR2 is manually added based on the ESN.</a:t>
            </a:r>
            <a:endParaRPr lang="en-US" altLang="zh-CN" sz="1599" dirty="0" smtClean="0">
              <a:solidFill>
                <a:prstClr val="black"/>
              </a:solidFill>
              <a:latin typeface="Huawei Sans" panose="020C0503030203020204" pitchFamily="34" charset="0"/>
            </a:endParaRPr>
          </a:p>
          <a:p>
            <a:pPr marL="285636" indent="-285636" fontAlgn="ctr">
              <a:lnSpc>
                <a:spcPts val="2799"/>
              </a:lnSpc>
              <a:spcAft>
                <a:spcPts val="600"/>
              </a:spcAft>
              <a:buFont typeface="Arial" panose="020B0604020202020204" pitchFamily="34" charset="0"/>
              <a:buChar char="•"/>
            </a:pPr>
            <a:r>
              <a:rPr lang="en-US" sz="1599" dirty="0" smtClean="0">
                <a:solidFill>
                  <a:prstClr val="black"/>
                </a:solidFill>
                <a:latin typeface="Huawei Sans" panose="020C0503030203020204" pitchFamily="34" charset="0"/>
              </a:rPr>
              <a:t>When creating a site, set the device type to AP or AR.</a:t>
            </a:r>
            <a:endParaRPr lang="en-US" sz="1599" dirty="0">
              <a:solidFill>
                <a:prstClr val="black"/>
              </a:solidFill>
              <a:latin typeface="Huawei Sans" panose="020C0503030203020204" pitchFamily="34" charset="0"/>
            </a:endParaRPr>
          </a:p>
        </p:txBody>
      </p:sp>
      <p:pic>
        <p:nvPicPr>
          <p:cNvPr id="9" name="图片 8"/>
          <p:cNvPicPr>
            <a:picLocks/>
          </p:cNvPicPr>
          <p:nvPr/>
        </p:nvPicPr>
        <p:blipFill rotWithShape="1">
          <a:blip r:embed="rId4"/>
          <a:srcRect r="65786" b="22290"/>
          <a:stretch/>
        </p:blipFill>
        <p:spPr>
          <a:xfrm>
            <a:off x="871260" y="2437161"/>
            <a:ext cx="4752360" cy="3246495"/>
          </a:xfrm>
          <a:prstGeom prst="rect">
            <a:avLst/>
          </a:prstGeom>
          <a:ln>
            <a:solidFill>
              <a:schemeClr val="bg1">
                <a:lumMod val="75000"/>
              </a:schemeClr>
            </a:solidFill>
          </a:ln>
        </p:spPr>
      </p:pic>
      <p:sp>
        <p:nvSpPr>
          <p:cNvPr id="17" name="五边形 16"/>
          <p:cNvSpPr/>
          <p:nvPr/>
        </p:nvSpPr>
        <p:spPr bwMode="gray">
          <a:xfrm>
            <a:off x="6603224" y="58049"/>
            <a:ext cx="847321" cy="335812"/>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Site Creation</a:t>
            </a:r>
          </a:p>
        </p:txBody>
      </p:sp>
      <p:sp>
        <p:nvSpPr>
          <p:cNvPr id="23" name="燕尾形 22"/>
          <p:cNvSpPr/>
          <p:nvPr/>
        </p:nvSpPr>
        <p:spPr bwMode="gray">
          <a:xfrm>
            <a:off x="7305960" y="58049"/>
            <a:ext cx="1286133"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Device Onboarding</a:t>
            </a:r>
          </a:p>
        </p:txBody>
      </p:sp>
      <p:sp>
        <p:nvSpPr>
          <p:cNvPr id="24" name="燕尾形 23"/>
          <p:cNvSpPr/>
          <p:nvPr/>
        </p:nvSpPr>
        <p:spPr bwMode="gray">
          <a:xfrm>
            <a:off x="8447508" y="58049"/>
            <a:ext cx="1409279"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AR2 Service Configuration</a:t>
            </a:r>
          </a:p>
        </p:txBody>
      </p:sp>
      <p:sp>
        <p:nvSpPr>
          <p:cNvPr id="25" name="燕尾形 24"/>
          <p:cNvSpPr/>
          <p:nvPr/>
        </p:nvSpPr>
        <p:spPr bwMode="gray">
          <a:xfrm>
            <a:off x="9712202" y="58049"/>
            <a:ext cx="1409282"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AP2 Service Configuration</a:t>
            </a:r>
          </a:p>
        </p:txBody>
      </p:sp>
      <p:sp>
        <p:nvSpPr>
          <p:cNvPr id="26" name="燕尾形 25"/>
          <p:cNvSpPr/>
          <p:nvPr/>
        </p:nvSpPr>
        <p:spPr bwMode="gray">
          <a:xfrm>
            <a:off x="10976897" y="58049"/>
            <a:ext cx="723695" cy="33581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O&amp;M</a:t>
            </a:r>
          </a:p>
        </p:txBody>
      </p:sp>
    </p:spTree>
    <p:extLst>
      <p:ext uri="{BB962C8B-B14F-4D97-AF65-F5344CB8AC3E}">
        <p14:creationId xmlns:p14="http://schemas.microsoft.com/office/powerpoint/2010/main" val="1106512602"/>
      </p:ext>
    </p:extLst>
  </p:cSld>
  <p:clrMapOvr>
    <a:masterClrMapping/>
  </p:clrMapOvr>
  <p:timing>
    <p:tnLst>
      <p:par>
        <p:cTn id="1" dur="indefinite" restart="never" nodeType="tmRoot"/>
      </p:par>
    </p:tnLst>
  </p:timing>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2296AD3-5121-4DF6-8150-62C25C031437}">
  <ds:schemaRefs>
    <ds:schemaRef ds:uri="http://purl.org/dc/terms/"/>
    <ds:schemaRef ds:uri="475f1e55-3009-46d8-9566-5d569a2b3a98"/>
    <ds:schemaRef ds:uri="http://schemas.openxmlformats.org/package/2006/metadata/core-properties"/>
    <ds:schemaRef ds:uri="http://schemas.microsoft.com/office/2006/documentManagement/types"/>
    <ds:schemaRef ds:uri="http://schemas.microsoft.com/office/2006/metadata/properties"/>
    <ds:schemaRef ds:uri="http://www.w3.org/XML/1998/namespace"/>
    <ds:schemaRef ds:uri="http://schemas.microsoft.com/office/infopath/2007/PartnerControls"/>
    <ds:schemaRef ds:uri="http://purl.org/dc/dcmitype/"/>
    <ds:schemaRef ds:uri="http://purl.org/dc/elements/1.1/"/>
  </ds:schemaRefs>
</ds:datastoreItem>
</file>

<file path=customXml/itemProps2.xml><?xml version="1.0" encoding="utf-8"?>
<ds:datastoreItem xmlns:ds="http://schemas.openxmlformats.org/officeDocument/2006/customXml" ds:itemID="{D3E7B0AF-54A8-4255-BE40-CFA1BC9FF0B3}"/>
</file>

<file path=customXml/itemProps3.xml><?xml version="1.0" encoding="utf-8"?>
<ds:datastoreItem xmlns:ds="http://schemas.openxmlformats.org/officeDocument/2006/customXml" ds:itemID="{910EFEAE-CE38-4782-874C-F0C04452BAF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640</TotalTime>
  <Words>2517</Words>
  <Application>Microsoft Office PowerPoint</Application>
  <PresentationFormat>宽屏</PresentationFormat>
  <Paragraphs>437</Paragraphs>
  <Slides>36</Slides>
  <Notes>36</Notes>
  <HiddenSlides>0</HiddenSlides>
  <MMClips>0</MMClips>
  <ScaleCrop>false</ScaleCrop>
  <HeadingPairs>
    <vt:vector size="6" baseType="variant">
      <vt:variant>
        <vt:lpstr>已用的字体</vt:lpstr>
      </vt:variant>
      <vt:variant>
        <vt:i4>9</vt:i4>
      </vt:variant>
      <vt:variant>
        <vt:lpstr>主题</vt:lpstr>
      </vt:variant>
      <vt:variant>
        <vt:i4>4</vt:i4>
      </vt:variant>
      <vt:variant>
        <vt:lpstr>幻灯片标题</vt:lpstr>
      </vt:variant>
      <vt:variant>
        <vt:i4>36</vt:i4>
      </vt:variant>
    </vt:vector>
  </HeadingPairs>
  <TitlesOfParts>
    <vt:vector size="49" baseType="lpstr">
      <vt:lpstr>方正兰亭黑简体</vt:lpstr>
      <vt:lpstr>方正兰亭细黑简体</vt:lpstr>
      <vt:lpstr>宋体</vt:lpstr>
      <vt:lpstr>Microsoft YaHei</vt:lpstr>
      <vt:lpstr>Microsoft YaHei</vt:lpstr>
      <vt:lpstr>Arial</vt:lpstr>
      <vt:lpstr>Book Antiqua</vt:lpstr>
      <vt:lpstr>Huawei Sans</vt:lpstr>
      <vt:lpstr>Wingdings</vt:lpstr>
      <vt:lpstr>1_标题页模板</vt:lpstr>
      <vt:lpstr>2_自功能页模板</vt:lpstr>
      <vt:lpstr>3_内容页模板</vt:lpstr>
      <vt:lpstr>4_感谢页模板</vt:lpstr>
      <vt:lpstr>PowerPoint 演示文稿</vt:lpstr>
      <vt:lpstr>Small- and Medium-Sized Campus Networks Deployment Guide</vt:lpstr>
      <vt:lpstr>PowerPoint 演示文稿</vt:lpstr>
      <vt:lpstr>PowerPoint 演示文稿</vt:lpstr>
      <vt:lpstr>Networking Topology</vt:lpstr>
      <vt:lpstr>PowerPoint 演示文稿</vt:lpstr>
      <vt:lpstr>Creating a Site (1)</vt:lpstr>
      <vt:lpstr>Creating a Site (2)</vt:lpstr>
      <vt:lpstr>Creating a Site (3)</vt:lpstr>
      <vt:lpstr>Registration and Onboarding: Recommended Egress Gateway Deployment Mode</vt:lpstr>
      <vt:lpstr>Registration and Onboarding: LAN-side Device Deployment</vt:lpstr>
      <vt:lpstr>Registration and Onboarding: AR Login</vt:lpstr>
      <vt:lpstr>Registration and Onboarding: AP Login</vt:lpstr>
      <vt:lpstr>LAN Network Service</vt:lpstr>
      <vt:lpstr>LAN Network Service</vt:lpstr>
      <vt:lpstr>WAN Network Service</vt:lpstr>
      <vt:lpstr>Interface Configuration</vt:lpstr>
      <vt:lpstr>SSID Configuration Overview</vt:lpstr>
      <vt:lpstr>Basic Configuration for the Guest SSID</vt:lpstr>
      <vt:lpstr>Security Authentication Configuration for the Guest SSID</vt:lpstr>
      <vt:lpstr>Policy Control Configuration for the Guest SSID</vt:lpstr>
      <vt:lpstr>Basic Configuration for the Employee SSID</vt:lpstr>
      <vt:lpstr>Security Authentication Configuration for the Employee SSID</vt:lpstr>
      <vt:lpstr>Policy Control Configuration for the Employee SSID</vt:lpstr>
      <vt:lpstr>Configuration for Wireless Users to Access the Network (1)</vt:lpstr>
      <vt:lpstr>Network Access Configuration for Wireless Users (2)</vt:lpstr>
      <vt:lpstr>Network Access Configuration for Wireless Users (3)</vt:lpstr>
      <vt:lpstr>Network Access Configuration for Wireless Users (4)</vt:lpstr>
      <vt:lpstr>Service Verification</vt:lpstr>
      <vt:lpstr>Monitoring: Site</vt:lpstr>
      <vt:lpstr>Monitoring: Device</vt:lpstr>
      <vt:lpstr>Alarm</vt:lpstr>
      <vt:lpstr>Configuration Management</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Zhanglinruizjhw (Leroy)</cp:lastModifiedBy>
  <cp:revision>126</cp:revision>
  <dcterms:created xsi:type="dcterms:W3CDTF">2018-11-29T10:16:29Z</dcterms:created>
  <dcterms:modified xsi:type="dcterms:W3CDTF">2021-01-14T09:53:44Z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(3)E/9116VkUIn/D5foWL3Rj0bEZhtv+0DZgsR8mcZDqnbqXbONNV3PxcZk1PwFCD6r/3XQpg+c
voUzaLi3IIKtuoBt8uKuQu75Ev4uGoPqdvg5SYMHiKHWbClKWWlZDHSilW2cFyrP7bS3QSdn
DLH1+E5E/468fVIUV19/aKYckqTRbKhdxGu66VpvUU2arv30KfED3q1IYit65E8qyr4zUS5L
xe1vVTZw60Nm7cg/PS</vt:lpwstr>
  </property>
  <property fmtid="{D5CDD505-2E9C-101B-9397-08002B2CF9AE}" pid="3" name="_2015_ms_pID_7253431">
    <vt:lpwstr>VNZsyNq6oALvaQcJdAV+U8pG87MCnrANeSlxMXRCQu04zeM6sQ+3ps
wwSAP+c56EX8DplbhHq0s3FoUcUHGclVe6whPF9KIc/wRW06t9G7RGuRiDHPdhpGNZdjrLEV
aUH3UDmhQYC+rAHfm/cvAJnjISFvs8cwMGx/peygIOeYhVg1i5+GthnOlgW+Amm1/Fdcjt+C
DzHAdoJMNogE1SoOXuo7z98qP9h/ohqAdkTa</vt:lpwstr>
  </property>
  <property fmtid="{D5CDD505-2E9C-101B-9397-08002B2CF9AE}" pid="4" name="_2015_ms_pID_7253432">
    <vt:lpwstr>xw==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1575248629</vt:lpwstr>
  </property>
  <property fmtid="{D5CDD505-2E9C-101B-9397-08002B2CF9AE}" pid="9" name="ContentTypeId">
    <vt:lpwstr>0x01010002C5B4B712841F4C8A7AAEE2CD191271</vt:lpwstr>
  </property>
</Properties>
</file>